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6" r:id="rId5"/>
  </p:sldIdLst>
  <p:sldSz cx="7772400" cy="1005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guide id="3" orient="horz" pos="3161" userDrawn="1">
          <p15:clr>
            <a:srgbClr val="A4A3A4"/>
          </p15:clr>
        </p15:guide>
        <p15:guide id="4" pos="465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A3C"/>
    <a:srgbClr val="1E824C"/>
    <a:srgbClr val="009939"/>
    <a:srgbClr val="0066CC"/>
    <a:srgbClr val="224290"/>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389" autoAdjust="0"/>
    <p:restoredTop sz="96224" autoAdjust="0"/>
  </p:normalViewPr>
  <p:slideViewPr>
    <p:cSldViewPr snapToGrid="0">
      <p:cViewPr varScale="1">
        <p:scale>
          <a:sx n="73" d="100"/>
          <a:sy n="73" d="100"/>
        </p:scale>
        <p:origin x="3654" y="54"/>
      </p:cViewPr>
      <p:guideLst>
        <p:guide orient="horz" pos="3168"/>
        <p:guide pos="2448"/>
        <p:guide orient="horz" pos="3161"/>
        <p:guide pos="4651"/>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87C34E91-643C-4E6C-9E27-8E8583F4B58C}" type="datetimeFigureOut">
              <a:rPr lang="en-US" smtClean="0"/>
              <a:t>3/30/2026</a:t>
            </a:fld>
            <a:endParaRPr lang="en-US"/>
          </a:p>
        </p:txBody>
      </p:sp>
      <p:sp>
        <p:nvSpPr>
          <p:cNvPr id="4" name="Slide Image Placeholder 3"/>
          <p:cNvSpPr>
            <a:spLocks noGrp="1" noRot="1" noChangeAspect="1"/>
          </p:cNvSpPr>
          <p:nvPr>
            <p:ph type="sldImg" idx="2"/>
          </p:nvPr>
        </p:nvSpPr>
        <p:spPr>
          <a:xfrm>
            <a:off x="2293938" y="1162050"/>
            <a:ext cx="242252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B33865D9-6A5F-4CA6-B48A-CAD40A5CFF85}" type="slidenum">
              <a:rPr lang="en-US" smtClean="0"/>
              <a:t>‹#›</a:t>
            </a:fld>
            <a:endParaRPr lang="en-US"/>
          </a:p>
        </p:txBody>
      </p:sp>
    </p:spTree>
    <p:extLst>
      <p:ext uri="{BB962C8B-B14F-4D97-AF65-F5344CB8AC3E}">
        <p14:creationId xmlns:p14="http://schemas.microsoft.com/office/powerpoint/2010/main" val="4163416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3865D9-6A5F-4CA6-B48A-CAD40A5CFF85}" type="slidenum">
              <a:rPr lang="en-US" smtClean="0"/>
              <a:t>1</a:t>
            </a:fld>
            <a:endParaRPr lang="en-US"/>
          </a:p>
        </p:txBody>
      </p:sp>
    </p:spTree>
    <p:extLst>
      <p:ext uri="{BB962C8B-B14F-4D97-AF65-F5344CB8AC3E}">
        <p14:creationId xmlns:p14="http://schemas.microsoft.com/office/powerpoint/2010/main" val="2795365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2894609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073962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834131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756885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7F7F5D-7515-4066-8594-40A7256452A9}"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2544478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7F7F5D-7515-4066-8594-40A7256452A9}"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151631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7F7F5D-7515-4066-8594-40A7256452A9}" type="datetimeFigureOut">
              <a:rPr lang="en-US" smtClean="0"/>
              <a:t>3/30/2026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137343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7F7F5D-7515-4066-8594-40A7256452A9}" type="datetimeFigureOut">
              <a:rPr lang="en-US" smtClean="0"/>
              <a:t>3/30/2026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028287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7F7F5D-7515-4066-8594-40A7256452A9}" type="datetimeFigureOut">
              <a:rPr lang="en-US" smtClean="0"/>
              <a:t>3/30/2026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1618447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E17F7F5D-7515-4066-8594-40A7256452A9}"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170353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E17F7F5D-7515-4066-8594-40A7256452A9}"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957239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E17F7F5D-7515-4066-8594-40A7256452A9}" type="datetimeFigureOut">
              <a:rPr lang="en-US" smtClean="0"/>
              <a:t>3/30/2026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D4AFB03B-498B-4F56-8C16-165148BF9752}" type="slidenum">
              <a:rPr lang="en-US" smtClean="0"/>
              <a:t>‹#›</a:t>
            </a:fld>
            <a:endParaRPr lang="en-US"/>
          </a:p>
        </p:txBody>
      </p:sp>
    </p:spTree>
    <p:extLst>
      <p:ext uri="{BB962C8B-B14F-4D97-AF65-F5344CB8AC3E}">
        <p14:creationId xmlns:p14="http://schemas.microsoft.com/office/powerpoint/2010/main" val="33081706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hyperlink" Target="https://badgerlink.dpi.wi.gov/resource/novelist-k-8" TargetMode="External"/><Relationship Id="rId18" Type="http://schemas.openxmlformats.org/officeDocument/2006/relationships/hyperlink" Target="https://www.teachingbooks.net/diverseBooks.cgi" TargetMode="External"/><Relationship Id="rId3" Type="http://schemas.openxmlformats.org/officeDocument/2006/relationships/image" Target="../media/image1.png"/><Relationship Id="rId21" Type="http://schemas.openxmlformats.org/officeDocument/2006/relationships/hyperlink" Target="https://badgerlink.dpi.wi.gov/resource/teachingbooks" TargetMode="External"/><Relationship Id="rId7" Type="http://schemas.openxmlformats.org/officeDocument/2006/relationships/hyperlink" Target="https://www.wiscat.net/ext/validateglobal.php?cid=stwi&amp;lid=stwi&amp;dataid=183" TargetMode="External"/><Relationship Id="rId12" Type="http://schemas.openxmlformats.org/officeDocument/2006/relationships/image" Target="../media/image4.png"/><Relationship Id="rId17" Type="http://schemas.openxmlformats.org/officeDocument/2006/relationships/image" Target="../media/image6.png"/><Relationship Id="rId2" Type="http://schemas.openxmlformats.org/officeDocument/2006/relationships/notesSlide" Target="../notesSlides/notesSlide1.xml"/><Relationship Id="rId16" Type="http://schemas.openxmlformats.org/officeDocument/2006/relationships/hyperlink" Target="https://www.wiscat.net/ext/validateglobal.php?cid=stwi&amp;lid=stwi&amp;dataid=2216" TargetMode="External"/><Relationship Id="rId20" Type="http://schemas.openxmlformats.org/officeDocument/2006/relationships/hyperlink" Target="https://badgerlink.dpi.wi.gov/training/teachingbooks-diverse-books-toolkit" TargetMode="External"/><Relationship Id="rId1" Type="http://schemas.openxmlformats.org/officeDocument/2006/relationships/slideLayout" Target="../slideLayouts/slideLayout1.xml"/><Relationship Id="rId6" Type="http://schemas.openxmlformats.org/officeDocument/2006/relationships/hyperlink" Target="https://badgerlink.dpi.wi.gov/resource/core-collections-complete" TargetMode="External"/><Relationship Id="rId11" Type="http://schemas.openxmlformats.org/officeDocument/2006/relationships/hyperlink" Target="https://www.wiscat.net/ext/validateglobal.php?cid=stwi&amp;lid=stwi&amp;dataid=764" TargetMode="External"/><Relationship Id="rId24" Type="http://schemas.openxmlformats.org/officeDocument/2006/relationships/image" Target="../media/image8.jpeg"/><Relationship Id="rId5" Type="http://schemas.openxmlformats.org/officeDocument/2006/relationships/image" Target="../media/image2.png"/><Relationship Id="rId15" Type="http://schemas.openxmlformats.org/officeDocument/2006/relationships/image" Target="../media/image5.png"/><Relationship Id="rId23" Type="http://schemas.openxmlformats.org/officeDocument/2006/relationships/image" Target="../media/image7.png"/><Relationship Id="rId10" Type="http://schemas.openxmlformats.org/officeDocument/2006/relationships/hyperlink" Target="https://badgerlink.dpi.wi.gov/resource/novelist" TargetMode="External"/><Relationship Id="rId19" Type="http://schemas.openxmlformats.org/officeDocument/2006/relationships/hyperlink" Target="https://www.teachingbooks.net/collectionAnalysis.cgi" TargetMode="External"/><Relationship Id="rId4" Type="http://schemas.openxmlformats.org/officeDocument/2006/relationships/hyperlink" Target="https://www.wiscat.net/ext/validateglobal.php?cid=stwi&amp;lid=stwi&amp;dataid=2178" TargetMode="External"/><Relationship Id="rId9" Type="http://schemas.openxmlformats.org/officeDocument/2006/relationships/hyperlink" Target="https://badgerlink.dpi.wi.gov/resource/britannica-school-elementary" TargetMode="External"/><Relationship Id="rId14" Type="http://schemas.openxmlformats.org/officeDocument/2006/relationships/hyperlink" Target="https://www.wiscat.net/ext/validateglobal.php?cid=stwi&amp;lid=stwi&amp;dataid=800" TargetMode="External"/><Relationship Id="rId22" Type="http://schemas.openxmlformats.org/officeDocument/2006/relationships/hyperlink" Target="https://badgerlink.dpi.wi.gov/resource/teachingbooks-librari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C183D7F6-B498-43B3-948B-1728B52AA6E4}">
                <adec:decorative xmlns:adec="http://schemas.microsoft.com/office/drawing/2017/decorative" val="1"/>
              </a:ext>
            </a:extLst>
          </p:cNvPr>
          <p:cNvSpPr/>
          <p:nvPr/>
        </p:nvSpPr>
        <p:spPr>
          <a:xfrm>
            <a:off x="0" y="0"/>
            <a:ext cx="7783731" cy="392906"/>
          </a:xfrm>
          <a:prstGeom prst="rect">
            <a:avLst/>
          </a:prstGeom>
          <a:solidFill>
            <a:srgbClr val="99CA3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7" dirty="0"/>
          </a:p>
        </p:txBody>
      </p:sp>
      <p:sp>
        <p:nvSpPr>
          <p:cNvPr id="6" name="Title 13">
            <a:extLst>
              <a:ext uri="{FF2B5EF4-FFF2-40B4-BE49-F238E27FC236}">
                <a16:creationId xmlns:a16="http://schemas.microsoft.com/office/drawing/2014/main" id="{F00B025D-EDF3-A5B6-A10C-4C0CC2CBBEF2}"/>
              </a:ext>
              <a:ext uri="{C183D7F6-B498-43B3-948B-1728B52AA6E4}">
                <adec:decorative xmlns:adec="http://schemas.microsoft.com/office/drawing/2017/decorative" val="0"/>
              </a:ext>
            </a:extLst>
          </p:cNvPr>
          <p:cNvSpPr>
            <a:spLocks noGrp="1"/>
          </p:cNvSpPr>
          <p:nvPr>
            <p:ph type="ctrTitle"/>
          </p:nvPr>
        </p:nvSpPr>
        <p:spPr>
          <a:xfrm>
            <a:off x="3241686" y="563736"/>
            <a:ext cx="4422079" cy="920761"/>
          </a:xfrm>
        </p:spPr>
        <p:txBody>
          <a:bodyPr>
            <a:normAutofit fontScale="90000"/>
          </a:bodyPr>
          <a:lstStyle/>
          <a:p>
            <a:pPr algn="l">
              <a:spcAft>
                <a:spcPts val="1200"/>
              </a:spcAft>
            </a:pPr>
            <a:r>
              <a:rPr lang="en-US" sz="2000" b="1" dirty="0">
                <a:solidFill>
                  <a:srgbClr val="224290"/>
                </a:solidFill>
                <a:latin typeface="Lato" panose="020F0502020204030203" pitchFamily="34" charset="0"/>
              </a:rPr>
              <a:t>Collection Development Resource Guide</a:t>
            </a:r>
            <a:br>
              <a:rPr lang="en-US" sz="5400" b="1" dirty="0">
                <a:solidFill>
                  <a:srgbClr val="224290"/>
                </a:solidFill>
                <a:latin typeface="Lato" panose="020F0502020204030203" pitchFamily="34" charset="0"/>
              </a:rPr>
            </a:br>
            <a:r>
              <a:rPr lang="en-US" sz="1600" b="1" dirty="0">
                <a:latin typeface="Lato" panose="020F0502020204030203" pitchFamily="34" charset="0"/>
              </a:rPr>
              <a:t>Resources for your collection development needs, including book reviews, collection analysis reporting tools, and readers’ advisory.</a:t>
            </a:r>
            <a:endParaRPr lang="en-US" sz="2000" b="1" dirty="0">
              <a:latin typeface="Lato" panose="020F0502020204030203" pitchFamily="34" charset="0"/>
            </a:endParaRPr>
          </a:p>
        </p:txBody>
      </p:sp>
      <p:pic>
        <p:nvPicPr>
          <p:cNvPr id="7" name="Picture Placeholder 4" descr="Badgerlink logo">
            <a:extLst>
              <a:ext uri="{FF2B5EF4-FFF2-40B4-BE49-F238E27FC236}">
                <a16:creationId xmlns:a16="http://schemas.microsoft.com/office/drawing/2014/main" id="{07126B32-06F8-C746-0ACB-403F341A487E}"/>
              </a:ext>
              <a:ext uri="{C183D7F6-B498-43B3-948B-1728B52AA6E4}">
                <adec:decorative xmlns:adec="http://schemas.microsoft.com/office/drawing/2017/decorative" val="0"/>
              </a:ext>
            </a:extLst>
          </p:cNvPr>
          <p:cNvPicPr>
            <a:picLocks noChangeAspect="1"/>
          </p:cNvPicPr>
          <p:nvPr/>
        </p:nvPicPr>
        <p:blipFill>
          <a:blip r:embed="rId3">
            <a:extLst>
              <a:ext uri="{28A0092B-C50C-407E-A947-70E740481C1C}">
                <a14:useLocalDpi xmlns:a14="http://schemas.microsoft.com/office/drawing/2010/main" val="0"/>
              </a:ext>
            </a:extLst>
          </a:blip>
          <a:srcRect t="764" b="764"/>
          <a:stretch/>
        </p:blipFill>
        <p:spPr>
          <a:xfrm>
            <a:off x="225676" y="525068"/>
            <a:ext cx="3016009" cy="959429"/>
          </a:xfrm>
          <a:prstGeom prst="rect">
            <a:avLst/>
          </a:prstGeom>
          <a:effectLst/>
        </p:spPr>
      </p:pic>
      <p:sp>
        <p:nvSpPr>
          <p:cNvPr id="15" name="Rectangle 14">
            <a:extLst>
              <a:ext uri="{FF2B5EF4-FFF2-40B4-BE49-F238E27FC236}">
                <a16:creationId xmlns:a16="http://schemas.microsoft.com/office/drawing/2014/main" id="{809FB748-45E6-4660-2373-27F7217583AC}"/>
              </a:ext>
              <a:ext uri="{C183D7F6-B498-43B3-948B-1728B52AA6E4}">
                <adec:decorative xmlns:adec="http://schemas.microsoft.com/office/drawing/2017/decorative" val="1"/>
              </a:ext>
            </a:extLst>
          </p:cNvPr>
          <p:cNvSpPr/>
          <p:nvPr/>
        </p:nvSpPr>
        <p:spPr>
          <a:xfrm>
            <a:off x="119965" y="1665707"/>
            <a:ext cx="7543800" cy="9438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207"/>
          </a:p>
        </p:txBody>
      </p:sp>
      <p:pic>
        <p:nvPicPr>
          <p:cNvPr id="1029" name="Picture Placeholder 4" descr="Core Collections logo.">
            <a:hlinkClick r:id="rId4"/>
            <a:extLst>
              <a:ext uri="{FF2B5EF4-FFF2-40B4-BE49-F238E27FC236}">
                <a16:creationId xmlns:a16="http://schemas.microsoft.com/office/drawing/2014/main" id="{B5919317-470F-8894-764C-44FF8F2ACF2E}"/>
              </a:ext>
              <a:ext uri="{C183D7F6-B498-43B3-948B-1728B52AA6E4}">
                <adec:decorative xmlns:adec="http://schemas.microsoft.com/office/drawing/2017/decorative" val="0"/>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149619" y="1902744"/>
            <a:ext cx="2047454" cy="597173"/>
          </a:xfrm>
          <a:prstGeom prst="rect">
            <a:avLst/>
          </a:prstGeom>
          <a:effectLst/>
        </p:spPr>
      </p:pic>
      <p:sp>
        <p:nvSpPr>
          <p:cNvPr id="9" name="Text Placeholder 2">
            <a:extLst>
              <a:ext uri="{FF2B5EF4-FFF2-40B4-BE49-F238E27FC236}">
                <a16:creationId xmlns:a16="http://schemas.microsoft.com/office/drawing/2014/main" id="{CE45BA3F-054A-53D1-2BA7-503E3C5D68D6}"/>
              </a:ext>
            </a:extLst>
          </p:cNvPr>
          <p:cNvSpPr txBox="1">
            <a:spLocks/>
          </p:cNvSpPr>
          <p:nvPr/>
        </p:nvSpPr>
        <p:spPr>
          <a:xfrm>
            <a:off x="2206177" y="1823638"/>
            <a:ext cx="5408730" cy="2715132"/>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600" b="1" dirty="0">
                <a:latin typeface="Lato" panose="020F0502020204030203" pitchFamily="34" charset="0"/>
              </a:rPr>
              <a:t>Core Collections</a:t>
            </a:r>
          </a:p>
          <a:p>
            <a:pPr marL="0" indent="0">
              <a:lnSpc>
                <a:spcPct val="100000"/>
              </a:lnSpc>
              <a:spcBef>
                <a:spcPts val="0"/>
              </a:spcBef>
              <a:buNone/>
            </a:pPr>
            <a:r>
              <a:rPr lang="en-US" sz="1300" dirty="0">
                <a:latin typeface="Lato" panose="020F0502020204030203" pitchFamily="34" charset="0"/>
              </a:rPr>
              <a:t>Core Collections provides guidance on essential fiction and nonfiction titles for children’s middle/junior high, and senior high collections. Four levels of recommendations (essential, recommended, supplemental, and weeded) are assigned by </a:t>
            </a:r>
            <a:r>
              <a:rPr lang="en-US" sz="1300" dirty="0" err="1">
                <a:latin typeface="Lato" panose="020F0502020204030203" pitchFamily="34" charset="0"/>
              </a:rPr>
              <a:t>NoveList</a:t>
            </a:r>
            <a:r>
              <a:rPr lang="en-US" sz="1300" dirty="0">
                <a:latin typeface="Lato" panose="020F0502020204030203" pitchFamily="34" charset="0"/>
              </a:rPr>
              <a:t> librarians with input from an advisory committee of distinguished librarians, to help prioritize materials for your library’s size and budget. </a:t>
            </a:r>
          </a:p>
          <a:p>
            <a:pPr marL="0" indent="0">
              <a:lnSpc>
                <a:spcPct val="100000"/>
              </a:lnSpc>
              <a:spcBef>
                <a:spcPts val="0"/>
              </a:spcBef>
              <a:buNone/>
            </a:pPr>
            <a:endParaRPr lang="en-US" sz="1300" dirty="0">
              <a:latin typeface="Lato" panose="020F0502020204030203" pitchFamily="34" charset="0"/>
            </a:endParaRPr>
          </a:p>
          <a:p>
            <a:pPr marL="0" indent="0">
              <a:lnSpc>
                <a:spcPct val="100000"/>
              </a:lnSpc>
              <a:spcBef>
                <a:spcPts val="0"/>
              </a:spcBef>
              <a:buNone/>
            </a:pPr>
            <a:r>
              <a:rPr lang="en-US" sz="1300" dirty="0">
                <a:latin typeface="Lato" panose="020F0502020204030203" pitchFamily="34" charset="0"/>
              </a:rPr>
              <a:t>Browse by categories such as award winners, essential titles, recommended titles, supplemental titles, new and recent books, and full-text book reviews from many professional sources such as Booklist, Choice, The Horn Book, Kirkus Reviews, Library Journal, and more.  </a:t>
            </a:r>
            <a:r>
              <a:rPr lang="en-US" sz="1300" dirty="0">
                <a:latin typeface="Lato" panose="020F0502020204030203" pitchFamily="34" charset="0"/>
                <a:hlinkClick r:id="rId6"/>
              </a:rPr>
              <a:t>Details and how to use</a:t>
            </a:r>
            <a:r>
              <a:rPr lang="en-US" sz="1300" dirty="0">
                <a:latin typeface="Lato" panose="020F0502020204030203" pitchFamily="34" charset="0"/>
              </a:rPr>
              <a:t>.</a:t>
            </a:r>
            <a:endParaRPr lang="en-US" sz="1300" b="1" dirty="0">
              <a:latin typeface="Lato" panose="020F0502020204030203" pitchFamily="34" charset="0"/>
            </a:endParaRPr>
          </a:p>
        </p:txBody>
      </p:sp>
      <p:sp>
        <p:nvSpPr>
          <p:cNvPr id="12" name="Rectangle 11">
            <a:extLst>
              <a:ext uri="{FF2B5EF4-FFF2-40B4-BE49-F238E27FC236}">
                <a16:creationId xmlns:a16="http://schemas.microsoft.com/office/drawing/2014/main" id="{BB919040-3693-3E38-3AD9-821912C1BAB8}"/>
              </a:ext>
              <a:ext uri="{C183D7F6-B498-43B3-948B-1728B52AA6E4}">
                <adec:decorative xmlns:adec="http://schemas.microsoft.com/office/drawing/2017/decorative" val="1"/>
              </a:ext>
            </a:extLst>
          </p:cNvPr>
          <p:cNvSpPr/>
          <p:nvPr/>
        </p:nvSpPr>
        <p:spPr>
          <a:xfrm>
            <a:off x="113210" y="4590791"/>
            <a:ext cx="7543800" cy="8966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207"/>
          </a:p>
        </p:txBody>
      </p:sp>
      <p:pic>
        <p:nvPicPr>
          <p:cNvPr id="1031" name="Picture Placeholder 4" descr="NoveList logo.">
            <a:hlinkClick r:id="rId7"/>
            <a:extLst>
              <a:ext uri="{FF2B5EF4-FFF2-40B4-BE49-F238E27FC236}">
                <a16:creationId xmlns:a16="http://schemas.microsoft.com/office/drawing/2014/main" id="{940E8792-3F19-BB85-C83B-F7156855AF4F}"/>
              </a:ext>
              <a:ext uri="{C183D7F6-B498-43B3-948B-1728B52AA6E4}">
                <adec:decorative xmlns:adec="http://schemas.microsoft.com/office/drawing/2017/decorative" val="0"/>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49619" y="4809641"/>
            <a:ext cx="1957736" cy="571658"/>
          </a:xfrm>
          <a:prstGeom prst="rect">
            <a:avLst/>
          </a:prstGeom>
          <a:effectLst/>
        </p:spPr>
      </p:pic>
      <p:sp>
        <p:nvSpPr>
          <p:cNvPr id="10" name="Text Placeholder 2">
            <a:extLst>
              <a:ext uri="{FF2B5EF4-FFF2-40B4-BE49-F238E27FC236}">
                <a16:creationId xmlns:a16="http://schemas.microsoft.com/office/drawing/2014/main" id="{C5F0508F-FEDA-582A-C26F-18CD1A8CA7D2}"/>
              </a:ext>
            </a:extLst>
          </p:cNvPr>
          <p:cNvSpPr txBox="1">
            <a:spLocks/>
          </p:cNvSpPr>
          <p:nvPr/>
        </p:nvSpPr>
        <p:spPr>
          <a:xfrm>
            <a:off x="2214050" y="4707411"/>
            <a:ext cx="5408731" cy="1391055"/>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600" b="1" dirty="0" err="1">
                <a:latin typeface="Lato" panose="020F0502020204030203" pitchFamily="34" charset="0"/>
              </a:rPr>
              <a:t>NoveList</a:t>
            </a:r>
            <a:r>
              <a:rPr lang="en-US" sz="1600" b="1" dirty="0">
                <a:latin typeface="Lato" panose="020F0502020204030203" pitchFamily="34" charset="0"/>
              </a:rPr>
              <a:t> and </a:t>
            </a:r>
            <a:r>
              <a:rPr lang="en-US" sz="1600" b="1" dirty="0" err="1">
                <a:latin typeface="Lato" panose="020F0502020204030203" pitchFamily="34" charset="0"/>
              </a:rPr>
              <a:t>NoveList</a:t>
            </a:r>
            <a:r>
              <a:rPr lang="en-US" sz="1600" b="1" dirty="0">
                <a:latin typeface="Lato" panose="020F0502020204030203" pitchFamily="34" charset="0"/>
              </a:rPr>
              <a:t> K-8</a:t>
            </a:r>
          </a:p>
          <a:p>
            <a:pPr marL="0" indent="0">
              <a:lnSpc>
                <a:spcPct val="100000"/>
              </a:lnSpc>
              <a:spcBef>
                <a:spcPts val="0"/>
              </a:spcBef>
              <a:buNone/>
            </a:pPr>
            <a:r>
              <a:rPr lang="en-US" sz="1300" dirty="0">
                <a:latin typeface="Lato" panose="020F0502020204030203" pitchFamily="34" charset="0"/>
              </a:rPr>
              <a:t>Fiction reading recommendation resource with read-</a:t>
            </a:r>
            <a:r>
              <a:rPr lang="en-US" sz="1300" dirty="0" err="1">
                <a:latin typeface="Lato" panose="020F0502020204030203" pitchFamily="34" charset="0"/>
              </a:rPr>
              <a:t>alikes</a:t>
            </a:r>
            <a:r>
              <a:rPr lang="en-US" sz="1300" dirty="0">
                <a:latin typeface="Lato" panose="020F0502020204030203" pitchFamily="34" charset="0"/>
              </a:rPr>
              <a:t>, discussion guides, reading lists, and book reviews from trusted sources such as Publishers Weekly and Library Journal. Browse titles by genre, appeal, themes, and award winners. Search titles by keyword, reading level (Lexile), terms of appeal like style and mood. </a:t>
            </a:r>
            <a:r>
              <a:rPr lang="en-US" sz="1300" dirty="0">
                <a:latin typeface="Lato" panose="020F0502020204030203" pitchFamily="34" charset="0"/>
                <a:hlinkClick r:id="rId9"/>
              </a:rPr>
              <a:t>Details </a:t>
            </a:r>
            <a:r>
              <a:rPr lang="en-US" sz="1300" dirty="0">
                <a:latin typeface="Lato" panose="020F0502020204030203" pitchFamily="34" charset="0"/>
                <a:hlinkClick r:id="rId10"/>
              </a:rPr>
              <a:t>and</a:t>
            </a:r>
            <a:r>
              <a:rPr lang="en-US" sz="1300" dirty="0">
                <a:latin typeface="Lato" panose="020F0502020204030203" pitchFamily="34" charset="0"/>
                <a:hlinkClick r:id="rId9"/>
              </a:rPr>
              <a:t> how to use</a:t>
            </a:r>
            <a:r>
              <a:rPr lang="en-US" sz="1300" dirty="0">
                <a:latin typeface="Lato" panose="020F0502020204030203" pitchFamily="34" charset="0"/>
              </a:rPr>
              <a:t>.</a:t>
            </a:r>
            <a:endParaRPr lang="en-US" sz="1300" b="1" dirty="0">
              <a:latin typeface="Lato" panose="020F0502020204030203" pitchFamily="34" charset="0"/>
            </a:endParaRPr>
          </a:p>
          <a:p>
            <a:pPr marL="0" indent="0">
              <a:lnSpc>
                <a:spcPct val="100000"/>
              </a:lnSpc>
              <a:spcBef>
                <a:spcPts val="0"/>
              </a:spcBef>
              <a:buNone/>
            </a:pPr>
            <a:r>
              <a:rPr lang="en-US" sz="1800" dirty="0">
                <a:latin typeface="Lato" panose="020F0502020204030203" pitchFamily="34" charset="0"/>
              </a:rPr>
              <a:t> </a:t>
            </a:r>
          </a:p>
        </p:txBody>
      </p:sp>
      <p:pic>
        <p:nvPicPr>
          <p:cNvPr id="1032" name="Picture Placeholder 4" descr="NoveList K-8 logo.">
            <a:hlinkClick r:id="rId11"/>
            <a:extLst>
              <a:ext uri="{FF2B5EF4-FFF2-40B4-BE49-F238E27FC236}">
                <a16:creationId xmlns:a16="http://schemas.microsoft.com/office/drawing/2014/main" id="{38C2B0DC-6708-D999-93E4-926E39913B3D}"/>
              </a:ext>
              <a:ext uri="{C183D7F6-B498-43B3-948B-1728B52AA6E4}">
                <adec:decorative xmlns:adec="http://schemas.microsoft.com/office/drawing/2017/decorative" val="0"/>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40516" y="6122258"/>
            <a:ext cx="1964313" cy="575544"/>
          </a:xfrm>
          <a:prstGeom prst="rect">
            <a:avLst/>
          </a:prstGeom>
          <a:effectLst/>
        </p:spPr>
      </p:pic>
      <p:sp>
        <p:nvSpPr>
          <p:cNvPr id="11" name="Text Placeholder 2">
            <a:extLst>
              <a:ext uri="{FF2B5EF4-FFF2-40B4-BE49-F238E27FC236}">
                <a16:creationId xmlns:a16="http://schemas.microsoft.com/office/drawing/2014/main" id="{CB68F7F1-3434-0D79-7830-0A8A33CDDFD7}"/>
              </a:ext>
            </a:extLst>
          </p:cNvPr>
          <p:cNvSpPr txBox="1">
            <a:spLocks/>
          </p:cNvSpPr>
          <p:nvPr/>
        </p:nvSpPr>
        <p:spPr>
          <a:xfrm>
            <a:off x="2214050" y="6089690"/>
            <a:ext cx="5417834" cy="678990"/>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300" dirty="0">
                <a:latin typeface="Lato" panose="020F0502020204030203" pitchFamily="34" charset="0"/>
              </a:rPr>
              <a:t>Resource formatted similar to </a:t>
            </a:r>
            <a:r>
              <a:rPr lang="en-US" sz="1300" dirty="0" err="1">
                <a:latin typeface="Lato" panose="020F0502020204030203" pitchFamily="34" charset="0"/>
              </a:rPr>
              <a:t>NoveList</a:t>
            </a:r>
            <a:r>
              <a:rPr lang="en-US" sz="1300" dirty="0">
                <a:latin typeface="Lato" panose="020F0502020204030203" pitchFamily="34" charset="0"/>
              </a:rPr>
              <a:t>, but titles specifically for grades K-8th readers. Great for sharing with students to search titles on their own. </a:t>
            </a:r>
            <a:r>
              <a:rPr lang="en-US" sz="1300" dirty="0">
                <a:latin typeface="Lato" panose="020F0502020204030203" pitchFamily="34" charset="0"/>
                <a:hlinkClick r:id="rId13"/>
              </a:rPr>
              <a:t>Details and how to use</a:t>
            </a:r>
            <a:r>
              <a:rPr lang="en-US" sz="1300" dirty="0">
                <a:latin typeface="Lato" panose="020F0502020204030203" pitchFamily="34" charset="0"/>
              </a:rPr>
              <a:t>.</a:t>
            </a:r>
            <a:endParaRPr lang="en-US" sz="1300" b="1" dirty="0">
              <a:latin typeface="Lato" panose="020F0502020204030203" pitchFamily="34" charset="0"/>
            </a:endParaRPr>
          </a:p>
        </p:txBody>
      </p:sp>
      <p:sp>
        <p:nvSpPr>
          <p:cNvPr id="16" name="Rectangle 15">
            <a:extLst>
              <a:ext uri="{FF2B5EF4-FFF2-40B4-BE49-F238E27FC236}">
                <a16:creationId xmlns:a16="http://schemas.microsoft.com/office/drawing/2014/main" id="{FF88FE29-4E51-9BC4-7343-A99387912CA4}"/>
              </a:ext>
              <a:ext uri="{C183D7F6-B498-43B3-948B-1728B52AA6E4}">
                <adec:decorative xmlns:adec="http://schemas.microsoft.com/office/drawing/2017/decorative" val="1"/>
              </a:ext>
            </a:extLst>
          </p:cNvPr>
          <p:cNvSpPr/>
          <p:nvPr/>
        </p:nvSpPr>
        <p:spPr>
          <a:xfrm>
            <a:off x="113210" y="6922230"/>
            <a:ext cx="7543800" cy="9534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207"/>
          </a:p>
        </p:txBody>
      </p:sp>
      <p:pic>
        <p:nvPicPr>
          <p:cNvPr id="1033" name="Picture Placeholder 4" descr="TeachingBooks logo.">
            <a:hlinkClick r:id="rId14"/>
            <a:extLst>
              <a:ext uri="{FF2B5EF4-FFF2-40B4-BE49-F238E27FC236}">
                <a16:creationId xmlns:a16="http://schemas.microsoft.com/office/drawing/2014/main" id="{63647976-258E-2C64-DE44-FF1CBD4E5B41}"/>
              </a:ext>
              <a:ext uri="{C183D7F6-B498-43B3-948B-1728B52AA6E4}">
                <adec:decorative xmlns:adec="http://schemas.microsoft.com/office/drawing/2017/decorative" val="0"/>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83437" y="7196083"/>
            <a:ext cx="2122740" cy="513380"/>
          </a:xfrm>
          <a:prstGeom prst="rect">
            <a:avLst/>
          </a:prstGeom>
          <a:effectLst/>
        </p:spPr>
      </p:pic>
      <p:pic>
        <p:nvPicPr>
          <p:cNvPr id="1034" name="Picture Placeholder 4" descr="TeachingBooks for Libraries logo.">
            <a:hlinkClick r:id="rId16"/>
            <a:extLst>
              <a:ext uri="{FF2B5EF4-FFF2-40B4-BE49-F238E27FC236}">
                <a16:creationId xmlns:a16="http://schemas.microsoft.com/office/drawing/2014/main" id="{79505063-B20D-8FEB-C2B1-8A0BCE8F87ED}"/>
              </a:ext>
              <a:ext uri="{C183D7F6-B498-43B3-948B-1728B52AA6E4}">
                <adec:decorative xmlns:adec="http://schemas.microsoft.com/office/drawing/2017/decorative" val="0"/>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83437" y="7813505"/>
            <a:ext cx="2128793" cy="513379"/>
          </a:xfrm>
          <a:prstGeom prst="rect">
            <a:avLst/>
          </a:prstGeom>
          <a:effectLst/>
        </p:spPr>
      </p:pic>
      <p:sp>
        <p:nvSpPr>
          <p:cNvPr id="14" name="Text Placeholder 2">
            <a:extLst>
              <a:ext uri="{FF2B5EF4-FFF2-40B4-BE49-F238E27FC236}">
                <a16:creationId xmlns:a16="http://schemas.microsoft.com/office/drawing/2014/main" id="{C5DB6CC2-9FAE-8D0F-F871-B4EA8F9699FC}"/>
              </a:ext>
            </a:extLst>
          </p:cNvPr>
          <p:cNvSpPr txBox="1">
            <a:spLocks/>
          </p:cNvSpPr>
          <p:nvPr/>
        </p:nvSpPr>
        <p:spPr>
          <a:xfrm>
            <a:off x="2207467" y="7120123"/>
            <a:ext cx="5427318" cy="1715860"/>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600" b="1" dirty="0">
                <a:latin typeface="Lato" panose="020F0502020204030203" pitchFamily="34" charset="0"/>
              </a:rPr>
              <a:t>TeachingBooks and TeachingBooks for Libraries</a:t>
            </a:r>
          </a:p>
          <a:p>
            <a:pPr marL="0" indent="0">
              <a:lnSpc>
                <a:spcPct val="100000"/>
              </a:lnSpc>
              <a:spcBef>
                <a:spcPts val="0"/>
              </a:spcBef>
              <a:buNone/>
            </a:pPr>
            <a:r>
              <a:rPr lang="en-US" sz="1300" dirty="0">
                <a:latin typeface="Lato" panose="020F0502020204030203" pitchFamily="34" charset="0"/>
              </a:rPr>
              <a:t>TeachingBooks is for School Libraries, while TeachingBooks for Libraries is for Public Libraries. Both resources provide a </a:t>
            </a:r>
            <a:r>
              <a:rPr lang="en-US" sz="1300" dirty="0">
                <a:latin typeface="Lato" panose="020F0502020204030203" pitchFamily="34" charset="0"/>
                <a:hlinkClick r:id="rId18"/>
              </a:rPr>
              <a:t>Diverse Books Toolkit </a:t>
            </a:r>
            <a:r>
              <a:rPr lang="en-US" sz="1300" dirty="0">
                <a:latin typeface="Lato" panose="020F0502020204030203" pitchFamily="34" charset="0"/>
              </a:rPr>
              <a:t>and a </a:t>
            </a:r>
            <a:r>
              <a:rPr lang="en-US" sz="1300" dirty="0">
                <a:latin typeface="Lato" panose="020F0502020204030203" pitchFamily="34" charset="0"/>
                <a:hlinkClick r:id="rId19"/>
              </a:rPr>
              <a:t>collection analysis tool </a:t>
            </a:r>
            <a:r>
              <a:rPr lang="en-US" sz="1300" dirty="0">
                <a:latin typeface="Lato" panose="020F0502020204030203" pitchFamily="34" charset="0"/>
              </a:rPr>
              <a:t>to generate a report of your collection. The BadgerLink Training page has </a:t>
            </a:r>
            <a:r>
              <a:rPr lang="en-US" sz="1300" dirty="0">
                <a:latin typeface="Lato" panose="020F0502020204030203" pitchFamily="34" charset="0"/>
                <a:hlinkClick r:id="rId20"/>
              </a:rPr>
              <a:t>a video on TeachingBooks’ Diverse Books Toolkit. </a:t>
            </a:r>
            <a:endParaRPr lang="en-US" sz="1300" dirty="0">
              <a:latin typeface="Lato" panose="020F0502020204030203" pitchFamily="34" charset="0"/>
            </a:endParaRPr>
          </a:p>
          <a:p>
            <a:pPr marL="0" indent="0">
              <a:lnSpc>
                <a:spcPct val="100000"/>
              </a:lnSpc>
              <a:spcBef>
                <a:spcPts val="0"/>
              </a:spcBef>
              <a:buNone/>
            </a:pPr>
            <a:r>
              <a:rPr lang="en-US" sz="1300" dirty="0">
                <a:latin typeface="Lato" panose="020F0502020204030203" pitchFamily="34" charset="0"/>
                <a:hlinkClick r:id="rId21"/>
              </a:rPr>
              <a:t>Details and how to use TeachingBooks.</a:t>
            </a:r>
            <a:r>
              <a:rPr lang="en-US" sz="1300" dirty="0">
                <a:latin typeface="Lato" panose="020F0502020204030203" pitchFamily="34" charset="0"/>
              </a:rPr>
              <a:t> </a:t>
            </a:r>
          </a:p>
          <a:p>
            <a:pPr marL="0" indent="0">
              <a:lnSpc>
                <a:spcPct val="100000"/>
              </a:lnSpc>
              <a:spcBef>
                <a:spcPts val="0"/>
              </a:spcBef>
              <a:buNone/>
            </a:pPr>
            <a:r>
              <a:rPr lang="en-US" sz="1300" dirty="0">
                <a:latin typeface="Lato" panose="020F0502020204030203" pitchFamily="34" charset="0"/>
                <a:hlinkClick r:id="rId22"/>
              </a:rPr>
              <a:t>Details and how to use TeachingBooks for Libraries.</a:t>
            </a:r>
            <a:endParaRPr lang="en-US" sz="1300" b="1" dirty="0">
              <a:latin typeface="Lato" panose="020F0502020204030203" pitchFamily="34" charset="0"/>
            </a:endParaRPr>
          </a:p>
          <a:p>
            <a:pPr marL="0" indent="0">
              <a:lnSpc>
                <a:spcPct val="100000"/>
              </a:lnSpc>
              <a:spcBef>
                <a:spcPts val="0"/>
              </a:spcBef>
              <a:buNone/>
            </a:pPr>
            <a:endParaRPr lang="en-US" sz="1300" b="1" dirty="0">
              <a:latin typeface="Lato" panose="020F0502020204030203" pitchFamily="34" charset="0"/>
            </a:endParaRPr>
          </a:p>
          <a:p>
            <a:pPr marL="0" indent="0">
              <a:lnSpc>
                <a:spcPct val="100000"/>
              </a:lnSpc>
              <a:spcBef>
                <a:spcPts val="0"/>
              </a:spcBef>
              <a:buNone/>
            </a:pPr>
            <a:r>
              <a:rPr lang="en-US" sz="1300" dirty="0">
                <a:latin typeface="Lato" panose="020F0502020204030203" pitchFamily="34" charset="0"/>
              </a:rPr>
              <a:t> </a:t>
            </a:r>
          </a:p>
        </p:txBody>
      </p:sp>
      <p:sp>
        <p:nvSpPr>
          <p:cNvPr id="19" name="Rectangle 18">
            <a:extLst>
              <a:ext uri="{FF2B5EF4-FFF2-40B4-BE49-F238E27FC236}">
                <a16:creationId xmlns:a16="http://schemas.microsoft.com/office/drawing/2014/main" id="{E042A2AD-57EC-E1FB-76C7-B5506BDB0C8B}"/>
              </a:ext>
              <a:ext uri="{C183D7F6-B498-43B3-948B-1728B52AA6E4}">
                <adec:decorative xmlns:adec="http://schemas.microsoft.com/office/drawing/2017/decorative" val="1"/>
              </a:ext>
            </a:extLst>
          </p:cNvPr>
          <p:cNvSpPr/>
          <p:nvPr/>
        </p:nvSpPr>
        <p:spPr>
          <a:xfrm>
            <a:off x="119965" y="8835983"/>
            <a:ext cx="7543800" cy="8601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207"/>
          </a:p>
        </p:txBody>
      </p:sp>
      <p:pic>
        <p:nvPicPr>
          <p:cNvPr id="1036" name="Picture Placeholder 4" descr="Wisconsin Department of Public Instruction logo">
            <a:extLst>
              <a:ext uri="{FF2B5EF4-FFF2-40B4-BE49-F238E27FC236}">
                <a16:creationId xmlns:a16="http://schemas.microsoft.com/office/drawing/2014/main" id="{4A5B72BE-EC60-3FD7-5CE6-502259D6F671}"/>
              </a:ext>
              <a:ext uri="{C183D7F6-B498-43B3-948B-1728B52AA6E4}">
                <adec:decorative xmlns:adec="http://schemas.microsoft.com/office/drawing/2017/decorative" val="0"/>
              </a:ext>
            </a:extLst>
          </p:cNvPr>
          <p:cNvPicPr>
            <a:picLocks noChangeAspect="1"/>
          </p:cNvPicPr>
          <p:nvPr/>
        </p:nvPicPr>
        <p:blipFill>
          <a:blip r:embed="rId23">
            <a:extLst>
              <a:ext uri="{28A0092B-C50C-407E-A947-70E740481C1C}">
                <a14:useLocalDpi xmlns:a14="http://schemas.microsoft.com/office/drawing/2010/main" val="0"/>
              </a:ext>
            </a:extLst>
          </a:blip>
          <a:srcRect/>
          <a:stretch/>
        </p:blipFill>
        <p:spPr>
          <a:xfrm>
            <a:off x="113439" y="9051187"/>
            <a:ext cx="2265585" cy="549603"/>
          </a:xfrm>
          <a:prstGeom prst="rect">
            <a:avLst/>
          </a:prstGeom>
          <a:effectLst/>
        </p:spPr>
      </p:pic>
      <p:pic>
        <p:nvPicPr>
          <p:cNvPr id="1037" name="Picture Placeholder 4" descr="Institute of Museum and Library Services logo">
            <a:extLst>
              <a:ext uri="{FF2B5EF4-FFF2-40B4-BE49-F238E27FC236}">
                <a16:creationId xmlns:a16="http://schemas.microsoft.com/office/drawing/2014/main" id="{0614E0C0-9D02-8DB6-1D83-9389B152E2A2}"/>
              </a:ext>
              <a:ext uri="{C183D7F6-B498-43B3-948B-1728B52AA6E4}">
                <adec:decorative xmlns:adec="http://schemas.microsoft.com/office/drawing/2017/decorative" val="0"/>
              </a:ext>
            </a:extLst>
          </p:cNvPr>
          <p:cNvPicPr>
            <a:picLocks noChangeAspect="1"/>
          </p:cNvPicPr>
          <p:nvPr/>
        </p:nvPicPr>
        <p:blipFill>
          <a:blip r:embed="rId24">
            <a:extLst>
              <a:ext uri="{28A0092B-C50C-407E-A947-70E740481C1C}">
                <a14:useLocalDpi xmlns:a14="http://schemas.microsoft.com/office/drawing/2010/main" val="0"/>
              </a:ext>
            </a:extLst>
          </a:blip>
          <a:srcRect/>
          <a:stretch/>
        </p:blipFill>
        <p:spPr>
          <a:xfrm>
            <a:off x="2546494" y="9103208"/>
            <a:ext cx="1213706" cy="549603"/>
          </a:xfrm>
          <a:prstGeom prst="rect">
            <a:avLst/>
          </a:prstGeom>
          <a:effectLst/>
        </p:spPr>
      </p:pic>
      <p:sp>
        <p:nvSpPr>
          <p:cNvPr id="1038" name="Text Placeholder 2">
            <a:extLst>
              <a:ext uri="{FF2B5EF4-FFF2-40B4-BE49-F238E27FC236}">
                <a16:creationId xmlns:a16="http://schemas.microsoft.com/office/drawing/2014/main" id="{A87D6BED-643C-0F65-B4AA-D092FCF48032}"/>
              </a:ext>
            </a:extLst>
          </p:cNvPr>
          <p:cNvSpPr txBox="1">
            <a:spLocks/>
          </p:cNvSpPr>
          <p:nvPr/>
        </p:nvSpPr>
        <p:spPr>
          <a:xfrm>
            <a:off x="3885339" y="9051187"/>
            <a:ext cx="3729568" cy="489685"/>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200" dirty="0">
                <a:solidFill>
                  <a:srgbClr val="000000"/>
                </a:solidFill>
                <a:latin typeface="Lato" panose="020F0502020204030203" pitchFamily="34" charset="0"/>
              </a:rPr>
              <a:t>Provided by the Department of Public Instruction. Funding provided through the Universal Service Fund and the Institute of Museum and Library Services.</a:t>
            </a:r>
            <a:endParaRPr lang="en-US" sz="1200" dirty="0"/>
          </a:p>
        </p:txBody>
      </p:sp>
      <p:sp>
        <p:nvSpPr>
          <p:cNvPr id="24" name="Rectangle 23">
            <a:extLst>
              <a:ext uri="{FF2B5EF4-FFF2-40B4-BE49-F238E27FC236}">
                <a16:creationId xmlns:a16="http://schemas.microsoft.com/office/drawing/2014/main" id="{E94BB84E-670D-4452-A6A8-A2140DB20D0C}"/>
              </a:ext>
              <a:ext uri="{C183D7F6-B498-43B3-948B-1728B52AA6E4}">
                <adec:decorative xmlns:adec="http://schemas.microsoft.com/office/drawing/2017/decorative" val="1"/>
              </a:ext>
            </a:extLst>
          </p:cNvPr>
          <p:cNvSpPr/>
          <p:nvPr/>
        </p:nvSpPr>
        <p:spPr>
          <a:xfrm>
            <a:off x="0" y="9704832"/>
            <a:ext cx="7772400" cy="353568"/>
          </a:xfrm>
          <a:prstGeom prst="rect">
            <a:avLst/>
          </a:prstGeom>
          <a:solidFill>
            <a:srgbClr val="2242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7" dirty="0"/>
          </a:p>
        </p:txBody>
      </p:sp>
    </p:spTree>
    <p:extLst>
      <p:ext uri="{BB962C8B-B14F-4D97-AF65-F5344CB8AC3E}">
        <p14:creationId xmlns:p14="http://schemas.microsoft.com/office/powerpoint/2010/main" val="879727602"/>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3705e7c2-6d2e-44c1-91c3-8b7ff98ec150">
      <Terms xmlns="http://schemas.microsoft.com/office/infopath/2007/PartnerControls"/>
    </lcf76f155ced4ddcb4097134ff3c332f>
    <_ip_UnifiedCompliancePolicyProperties xmlns="http://schemas.microsoft.com/sharepoint/v3" xsi:nil="true"/>
    <TaxCatchAll xmlns="2e012255-b838-4391-8643-1b756ed2d8a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A0D5F934DA1BE49B3B3F9159900EAAC" ma:contentTypeVersion="21" ma:contentTypeDescription="Create a new document." ma:contentTypeScope="" ma:versionID="5cc56adc8b7ee982a1c4a256661d7890">
  <xsd:schema xmlns:xsd="http://www.w3.org/2001/XMLSchema" xmlns:xs="http://www.w3.org/2001/XMLSchema" xmlns:p="http://schemas.microsoft.com/office/2006/metadata/properties" xmlns:ns1="http://schemas.microsoft.com/sharepoint/v3" xmlns:ns2="3705e7c2-6d2e-44c1-91c3-8b7ff98ec150" xmlns:ns3="2e012255-b838-4391-8643-1b756ed2d8a3" targetNamespace="http://schemas.microsoft.com/office/2006/metadata/properties" ma:root="true" ma:fieldsID="1d8fc8575b35b60b7d42c4c8c1b17dd0" ns1:_="" ns2:_="" ns3:_="">
    <xsd:import namespace="http://schemas.microsoft.com/sharepoint/v3"/>
    <xsd:import namespace="3705e7c2-6d2e-44c1-91c3-8b7ff98ec150"/>
    <xsd:import namespace="2e012255-b838-4391-8643-1b756ed2d8a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3:SharedWithUsers" minOccurs="0"/>
                <xsd:element ref="ns3:SharedWithDetails" minOccurs="0"/>
                <xsd:element ref="ns2:MediaServiceSearchProperties" minOccurs="0"/>
                <xsd:element ref="ns1:_ip_UnifiedCompliancePolicyProperties" minOccurs="0"/>
                <xsd:element ref="ns1:_ip_UnifiedCompliancePolicyUIAction" minOccurs="0"/>
                <xsd:element ref="ns3:MigrationSource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Unified Compliance Policy Properties" ma:hidden="true" ma:internalName="_ip_UnifiedCompliancePolicyProperties">
      <xsd:simpleType>
        <xsd:restriction base="dms:Note"/>
      </xsd:simpleType>
    </xsd:element>
    <xsd:element name="_ip_UnifiedCompliancePolicyUIAction" ma:index="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705e7c2-6d2e-44c1-91c3-8b7ff98ec1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5f17300-1e6c-40ba-91a1-269fcda3900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e012255-b838-4391-8643-1b756ed2d8a3"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87ff7528-c154-45a0-aa6b-b2f138799b06}" ma:internalName="TaxCatchAll" ma:showField="CatchAllData" ma:web="2e012255-b838-4391-8643-1b756ed2d8a3">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element name="MigrationSourceID" ma:index="28" nillable="true" ma:displayName="MigrationSourceID" ma:internalName="MigrationSourceID"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5765E2D-4430-4B87-9D4A-BC6BD56AB684}">
  <ds:schemaRefs>
    <ds:schemaRef ds:uri="http://purl.org/dc/terms/"/>
    <ds:schemaRef ds:uri="http://schemas.openxmlformats.org/package/2006/metadata/core-properties"/>
    <ds:schemaRef ds:uri="http://purl.org/dc/dcmitype/"/>
    <ds:schemaRef ds:uri="2e012255-b838-4391-8643-1b756ed2d8a3"/>
    <ds:schemaRef ds:uri="3705e7c2-6d2e-44c1-91c3-8b7ff98ec150"/>
    <ds:schemaRef ds:uri="http://purl.org/dc/elements/1.1/"/>
    <ds:schemaRef ds:uri="http://schemas.microsoft.com/office/2006/metadata/properties"/>
    <ds:schemaRef ds:uri="http://schemas.microsoft.com/office/2006/documentManagement/types"/>
    <ds:schemaRef ds:uri="http://schemas.microsoft.com/sharepoint/v3"/>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F5CA85ED-AD2A-4C21-88FD-1D8E2FD27584}">
  <ds:schemaRefs>
    <ds:schemaRef ds:uri="http://schemas.microsoft.com/sharepoint/v3/contenttype/forms"/>
  </ds:schemaRefs>
</ds:datastoreItem>
</file>

<file path=customXml/itemProps3.xml><?xml version="1.0" encoding="utf-8"?>
<ds:datastoreItem xmlns:ds="http://schemas.openxmlformats.org/officeDocument/2006/customXml" ds:itemID="{1E13F45F-7BD4-420E-B215-D6A11E7BC9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705e7c2-6d2e-44c1-91c3-8b7ff98ec150"/>
    <ds:schemaRef ds:uri="2e012255-b838-4391-8643-1b756ed2d8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1508</TotalTime>
  <Words>342</Words>
  <Application>Microsoft Office PowerPoint</Application>
  <PresentationFormat>Custom</PresentationFormat>
  <Paragraphs>17</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Calibri</vt:lpstr>
      <vt:lpstr>Calibri Light</vt:lpstr>
      <vt:lpstr>Lato</vt:lpstr>
      <vt:lpstr>Office 2013 - 2022 Theme</vt:lpstr>
      <vt:lpstr>Collection Development Resource Guide Resources for your collection development needs, including book reviews, collection analysis reporting tools, and readers’ advisory.</vt:lpstr>
    </vt:vector>
  </TitlesOfParts>
  <Manager/>
  <Company>Wisconsin Department of Public Instruction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BadgerLink</dc:title>
  <dc:subject/>
  <dc:creator>Champoux, Jennifer L.   DPI</dc:creator>
  <cp:keywords/>
  <dc:description/>
  <cp:lastModifiedBy>Champoux, Jennifer L.   DPI</cp:lastModifiedBy>
  <cp:revision>112</cp:revision>
  <cp:lastPrinted>2019-03-27T14:23:35Z</cp:lastPrinted>
  <dcterms:created xsi:type="dcterms:W3CDTF">2018-05-16T19:14:47Z</dcterms:created>
  <dcterms:modified xsi:type="dcterms:W3CDTF">2026-03-30T22:02:00Z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-969730851</vt:i4>
  </property>
  <property fmtid="{D5CDD505-2E9C-101B-9397-08002B2CF9AE}" pid="3" name="_NewReviewCycle">
    <vt:lpwstr/>
  </property>
  <property fmtid="{D5CDD505-2E9C-101B-9397-08002B2CF9AE}" pid="4" name="_EmailSubject">
    <vt:lpwstr>school nursing sub-logo</vt:lpwstr>
  </property>
  <property fmtid="{D5CDD505-2E9C-101B-9397-08002B2CF9AE}" pid="5" name="_AuthorEmail">
    <vt:lpwstr>Louise.Wilson@dpi.wi.gov</vt:lpwstr>
  </property>
  <property fmtid="{D5CDD505-2E9C-101B-9397-08002B2CF9AE}" pid="6" name="_AuthorEmailDisplayName">
    <vt:lpwstr>Wilson, Louise F.   DPI</vt:lpwstr>
  </property>
  <property fmtid="{D5CDD505-2E9C-101B-9397-08002B2CF9AE}" pid="7" name="_PreviousAdHocReviewCycleID">
    <vt:i4>-47106403</vt:i4>
  </property>
  <property fmtid="{D5CDD505-2E9C-101B-9397-08002B2CF9AE}" pid="8" name="ContentTypeId">
    <vt:lpwstr>0x0101002A0D5F934DA1BE49B3B3F9159900EAAC</vt:lpwstr>
  </property>
  <property fmtid="{D5CDD505-2E9C-101B-9397-08002B2CF9AE}" pid="9" name="MediaServiceImageTags">
    <vt:lpwstr/>
  </property>
</Properties>
</file>