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Lst>
  <p:sldSz cx="7772400" cy="10058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guide id="3" orient="horz" pos="3161" userDrawn="1">
          <p15:clr>
            <a:srgbClr val="A4A3A4"/>
          </p15:clr>
        </p15:guide>
        <p15:guide id="4" pos="465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A3C"/>
    <a:srgbClr val="1E824C"/>
    <a:srgbClr val="009939"/>
    <a:srgbClr val="0066CC"/>
    <a:srgbClr val="224290"/>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44" autoAdjust="0"/>
    <p:restoredTop sz="96224" autoAdjust="0"/>
  </p:normalViewPr>
  <p:slideViewPr>
    <p:cSldViewPr snapToGrid="0">
      <p:cViewPr varScale="1">
        <p:scale>
          <a:sx n="73" d="100"/>
          <a:sy n="73" d="100"/>
        </p:scale>
        <p:origin x="1950" y="78"/>
      </p:cViewPr>
      <p:guideLst>
        <p:guide orient="horz" pos="3168"/>
        <p:guide pos="2448"/>
        <p:guide orient="horz" pos="3161"/>
        <p:guide pos="465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7F7F5D-7515-4066-8594-40A7256452A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FB03B-498B-4F56-8C16-165148BF9752}" type="slidenum">
              <a:rPr lang="en-US" smtClean="0"/>
              <a:t>‹#›</a:t>
            </a:fld>
            <a:endParaRPr lang="en-US"/>
          </a:p>
        </p:txBody>
      </p:sp>
    </p:spTree>
    <p:extLst>
      <p:ext uri="{BB962C8B-B14F-4D97-AF65-F5344CB8AC3E}">
        <p14:creationId xmlns:p14="http://schemas.microsoft.com/office/powerpoint/2010/main" val="289460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F7F5D-7515-4066-8594-40A7256452A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FB03B-498B-4F56-8C16-165148BF9752}" type="slidenum">
              <a:rPr lang="en-US" smtClean="0"/>
              <a:t>‹#›</a:t>
            </a:fld>
            <a:endParaRPr lang="en-US"/>
          </a:p>
        </p:txBody>
      </p:sp>
    </p:spTree>
    <p:extLst>
      <p:ext uri="{BB962C8B-B14F-4D97-AF65-F5344CB8AC3E}">
        <p14:creationId xmlns:p14="http://schemas.microsoft.com/office/powerpoint/2010/main" val="307396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F7F5D-7515-4066-8594-40A7256452A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FB03B-498B-4F56-8C16-165148BF9752}" type="slidenum">
              <a:rPr lang="en-US" smtClean="0"/>
              <a:t>‹#›</a:t>
            </a:fld>
            <a:endParaRPr lang="en-US"/>
          </a:p>
        </p:txBody>
      </p:sp>
    </p:spTree>
    <p:extLst>
      <p:ext uri="{BB962C8B-B14F-4D97-AF65-F5344CB8AC3E}">
        <p14:creationId xmlns:p14="http://schemas.microsoft.com/office/powerpoint/2010/main" val="383413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F7F5D-7515-4066-8594-40A7256452A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FB03B-498B-4F56-8C16-165148BF9752}" type="slidenum">
              <a:rPr lang="en-US" smtClean="0"/>
              <a:t>‹#›</a:t>
            </a:fld>
            <a:endParaRPr lang="en-US"/>
          </a:p>
        </p:txBody>
      </p:sp>
    </p:spTree>
    <p:extLst>
      <p:ext uri="{BB962C8B-B14F-4D97-AF65-F5344CB8AC3E}">
        <p14:creationId xmlns:p14="http://schemas.microsoft.com/office/powerpoint/2010/main" val="3756885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7F7F5D-7515-4066-8594-40A7256452A9}" type="datetimeFigureOut">
              <a:rPr lang="en-US" smtClean="0"/>
              <a:t>4/7/2026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FB03B-498B-4F56-8C16-165148BF9752}" type="slidenum">
              <a:rPr lang="en-US" smtClean="0"/>
              <a:t>‹#›</a:t>
            </a:fld>
            <a:endParaRPr lang="en-US"/>
          </a:p>
        </p:txBody>
      </p:sp>
    </p:spTree>
    <p:extLst>
      <p:ext uri="{BB962C8B-B14F-4D97-AF65-F5344CB8AC3E}">
        <p14:creationId xmlns:p14="http://schemas.microsoft.com/office/powerpoint/2010/main" val="254447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7F7F5D-7515-4066-8594-40A7256452A9}"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FB03B-498B-4F56-8C16-165148BF9752}" type="slidenum">
              <a:rPr lang="en-US" smtClean="0"/>
              <a:t>‹#›</a:t>
            </a:fld>
            <a:endParaRPr lang="en-US"/>
          </a:p>
        </p:txBody>
      </p:sp>
    </p:spTree>
    <p:extLst>
      <p:ext uri="{BB962C8B-B14F-4D97-AF65-F5344CB8AC3E}">
        <p14:creationId xmlns:p14="http://schemas.microsoft.com/office/powerpoint/2010/main" val="315163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7F7F5D-7515-4066-8594-40A7256452A9}" type="datetimeFigureOut">
              <a:rPr lang="en-US" smtClean="0"/>
              <a:t>4/7/2026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FB03B-498B-4F56-8C16-165148BF9752}" type="slidenum">
              <a:rPr lang="en-US" smtClean="0"/>
              <a:t>‹#›</a:t>
            </a:fld>
            <a:endParaRPr lang="en-US"/>
          </a:p>
        </p:txBody>
      </p:sp>
    </p:spTree>
    <p:extLst>
      <p:ext uri="{BB962C8B-B14F-4D97-AF65-F5344CB8AC3E}">
        <p14:creationId xmlns:p14="http://schemas.microsoft.com/office/powerpoint/2010/main" val="137343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7F7F5D-7515-4066-8594-40A7256452A9}" type="datetimeFigureOut">
              <a:rPr lang="en-US" smtClean="0"/>
              <a:t>4/7/2026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FB03B-498B-4F56-8C16-165148BF9752}" type="slidenum">
              <a:rPr lang="en-US" smtClean="0"/>
              <a:t>‹#›</a:t>
            </a:fld>
            <a:endParaRPr lang="en-US"/>
          </a:p>
        </p:txBody>
      </p:sp>
    </p:spTree>
    <p:extLst>
      <p:ext uri="{BB962C8B-B14F-4D97-AF65-F5344CB8AC3E}">
        <p14:creationId xmlns:p14="http://schemas.microsoft.com/office/powerpoint/2010/main" val="302828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7F7F5D-7515-4066-8594-40A7256452A9}" type="datetimeFigureOut">
              <a:rPr lang="en-US" smtClean="0"/>
              <a:t>4/7/2026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FB03B-498B-4F56-8C16-165148BF9752}" type="slidenum">
              <a:rPr lang="en-US" smtClean="0"/>
              <a:t>‹#›</a:t>
            </a:fld>
            <a:endParaRPr lang="en-US"/>
          </a:p>
        </p:txBody>
      </p:sp>
    </p:spTree>
    <p:extLst>
      <p:ext uri="{BB962C8B-B14F-4D97-AF65-F5344CB8AC3E}">
        <p14:creationId xmlns:p14="http://schemas.microsoft.com/office/powerpoint/2010/main" val="1618447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E17F7F5D-7515-4066-8594-40A7256452A9}"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FB03B-498B-4F56-8C16-165148BF9752}" type="slidenum">
              <a:rPr lang="en-US" smtClean="0"/>
              <a:t>‹#›</a:t>
            </a:fld>
            <a:endParaRPr lang="en-US"/>
          </a:p>
        </p:txBody>
      </p:sp>
    </p:spTree>
    <p:extLst>
      <p:ext uri="{BB962C8B-B14F-4D97-AF65-F5344CB8AC3E}">
        <p14:creationId xmlns:p14="http://schemas.microsoft.com/office/powerpoint/2010/main" val="17035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E17F7F5D-7515-4066-8594-40A7256452A9}" type="datetimeFigureOut">
              <a:rPr lang="en-US" smtClean="0"/>
              <a:t>4/7/2026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FB03B-498B-4F56-8C16-165148BF9752}" type="slidenum">
              <a:rPr lang="en-US" smtClean="0"/>
              <a:t>‹#›</a:t>
            </a:fld>
            <a:endParaRPr lang="en-US"/>
          </a:p>
        </p:txBody>
      </p:sp>
    </p:spTree>
    <p:extLst>
      <p:ext uri="{BB962C8B-B14F-4D97-AF65-F5344CB8AC3E}">
        <p14:creationId xmlns:p14="http://schemas.microsoft.com/office/powerpoint/2010/main" val="3957239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17F7F5D-7515-4066-8594-40A7256452A9}" type="datetimeFigureOut">
              <a:rPr lang="en-US" smtClean="0"/>
              <a:t>4/7/2026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4AFB03B-498B-4F56-8C16-165148BF9752}" type="slidenum">
              <a:rPr lang="en-US" smtClean="0"/>
              <a:t>‹#›</a:t>
            </a:fld>
            <a:endParaRPr lang="en-US"/>
          </a:p>
        </p:txBody>
      </p:sp>
    </p:spTree>
    <p:extLst>
      <p:ext uri="{BB962C8B-B14F-4D97-AF65-F5344CB8AC3E}">
        <p14:creationId xmlns:p14="http://schemas.microsoft.com/office/powerpoint/2010/main" val="3308170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hyperlink" Target="https://www.wiscat.net/ext/validateglobal.php?cid=stwi&amp;lid=stwi&amp;dataid=1238" TargetMode="External"/><Relationship Id="rId7" Type="http://schemas.openxmlformats.org/officeDocument/2006/relationships/image" Target="../media/image4.png"/><Relationship Id="rId12" Type="http://schemas.openxmlformats.org/officeDocument/2006/relationships/hyperlink" Target="https://badgerlink.dpi.wi.gov/resource/britannica-escolar"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hyperlink" Target="https://badgerlink.dpi.wi.gov/resource/britannica-school" TargetMode="External"/><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hyperlink" Target="https://www.wiscat.net/ext/validateglobal.php?cid=stwi&amp;lid=stwi&amp;dataid=1235" TargetMode="External"/><Relationship Id="rId1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p:nvSpPr>
        <p:spPr>
          <a:xfrm>
            <a:off x="0" y="2"/>
            <a:ext cx="7772400" cy="489684"/>
          </a:xfrm>
          <a:prstGeom prst="rect">
            <a:avLst/>
          </a:prstGeom>
          <a:solidFill>
            <a:srgbClr val="99CA3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7" dirty="0"/>
          </a:p>
        </p:txBody>
      </p:sp>
      <p:sp>
        <p:nvSpPr>
          <p:cNvPr id="6" name="Title 13">
            <a:extLst>
              <a:ext uri="{FF2B5EF4-FFF2-40B4-BE49-F238E27FC236}">
                <a16:creationId xmlns:a16="http://schemas.microsoft.com/office/drawing/2014/main" id="{F00B025D-EDF3-A5B6-A10C-4C0CC2CBBEF2}"/>
              </a:ext>
              <a:ext uri="{C183D7F6-B498-43B3-948B-1728B52AA6E4}">
                <adec:decorative xmlns:adec="http://schemas.microsoft.com/office/drawing/2017/decorative" val="0"/>
              </a:ext>
            </a:extLst>
          </p:cNvPr>
          <p:cNvSpPr>
            <a:spLocks noGrp="1"/>
          </p:cNvSpPr>
          <p:nvPr>
            <p:ph type="ctrTitle"/>
          </p:nvPr>
        </p:nvSpPr>
        <p:spPr>
          <a:xfrm>
            <a:off x="3395256" y="605411"/>
            <a:ext cx="4262844" cy="1229538"/>
          </a:xfrm>
        </p:spPr>
        <p:txBody>
          <a:bodyPr>
            <a:normAutofit fontScale="90000"/>
          </a:bodyPr>
          <a:lstStyle/>
          <a:p>
            <a:pPr algn="l"/>
            <a:r>
              <a:rPr lang="en-US" sz="2000" b="1" dirty="0">
                <a:solidFill>
                  <a:srgbClr val="224290"/>
                </a:solidFill>
                <a:latin typeface="Lato" panose="020F0502020204030203" pitchFamily="34" charset="0"/>
              </a:rPr>
              <a:t>Countries and Cultures Resource Guide</a:t>
            </a:r>
            <a:br>
              <a:rPr lang="en-US" sz="5400" b="1" dirty="0">
                <a:solidFill>
                  <a:srgbClr val="224290"/>
                </a:solidFill>
                <a:latin typeface="Lato" panose="020F0502020204030203" pitchFamily="34" charset="0"/>
              </a:rPr>
            </a:br>
            <a:r>
              <a:rPr lang="en-US" sz="1800" b="1" dirty="0" err="1">
                <a:latin typeface="Lato" panose="020F0502020204030203" pitchFamily="34" charset="0"/>
              </a:rPr>
              <a:t>BadgerLink’s</a:t>
            </a:r>
            <a:r>
              <a:rPr lang="en-US" sz="1800" b="1" dirty="0">
                <a:latin typeface="Lato" panose="020F0502020204030203" pitchFamily="34" charset="0"/>
              </a:rPr>
              <a:t> Britannica resources have features for researching countries and cultures. There is also a resource completely in Spanish. </a:t>
            </a:r>
          </a:p>
        </p:txBody>
      </p:sp>
      <p:pic>
        <p:nvPicPr>
          <p:cNvPr id="7" name="Picture Placeholder 4" descr="Badgerlink logo.">
            <a:extLst>
              <a:ext uri="{FF2B5EF4-FFF2-40B4-BE49-F238E27FC236}">
                <a16:creationId xmlns:a16="http://schemas.microsoft.com/office/drawing/2014/main" id="{07126B32-06F8-C746-0ACB-403F341A487E}"/>
              </a:ext>
              <a:ext uri="{C183D7F6-B498-43B3-948B-1728B52AA6E4}">
                <adec:decorative xmlns:adec="http://schemas.microsoft.com/office/drawing/2017/decorative" val="0"/>
              </a:ext>
            </a:extLst>
          </p:cNvPr>
          <p:cNvPicPr>
            <a:picLocks noChangeAspect="1"/>
          </p:cNvPicPr>
          <p:nvPr/>
        </p:nvPicPr>
        <p:blipFill>
          <a:blip r:embed="rId2">
            <a:extLst>
              <a:ext uri="{28A0092B-C50C-407E-A947-70E740481C1C}">
                <a14:useLocalDpi xmlns:a14="http://schemas.microsoft.com/office/drawing/2010/main" val="0"/>
              </a:ext>
            </a:extLst>
          </a:blip>
          <a:srcRect t="764" b="764"/>
          <a:stretch/>
        </p:blipFill>
        <p:spPr>
          <a:xfrm>
            <a:off x="246783" y="757618"/>
            <a:ext cx="3016009" cy="959429"/>
          </a:xfrm>
          <a:prstGeom prst="rect">
            <a:avLst/>
          </a:prstGeom>
          <a:effectLst/>
        </p:spPr>
      </p:pic>
      <p:sp>
        <p:nvSpPr>
          <p:cNvPr id="13" name="Rectangle 12">
            <a:extLst>
              <a:ext uri="{FF2B5EF4-FFF2-40B4-BE49-F238E27FC236}">
                <a16:creationId xmlns:a16="http://schemas.microsoft.com/office/drawing/2014/main" id="{9F88C568-341B-CB2C-7426-40E0EE9F7A62}"/>
              </a:ext>
              <a:ext uri="{C183D7F6-B498-43B3-948B-1728B52AA6E4}">
                <adec:decorative xmlns:adec="http://schemas.microsoft.com/office/drawing/2017/decorative" val="1"/>
              </a:ext>
            </a:extLst>
          </p:cNvPr>
          <p:cNvSpPr/>
          <p:nvPr/>
        </p:nvSpPr>
        <p:spPr>
          <a:xfrm>
            <a:off x="114300" y="1950674"/>
            <a:ext cx="7543800" cy="4058481"/>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1029" name="Picture Placeholder 4" descr="Britannica School logo.">
            <a:hlinkClick r:id="rId3"/>
            <a:extLst>
              <a:ext uri="{FF2B5EF4-FFF2-40B4-BE49-F238E27FC236}">
                <a16:creationId xmlns:a16="http://schemas.microsoft.com/office/drawing/2014/main" id="{B5919317-470F-8894-764C-44FF8F2ACF2E}"/>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9006" y="2073172"/>
            <a:ext cx="1914015" cy="520611"/>
          </a:xfrm>
          <a:prstGeom prst="rect">
            <a:avLst/>
          </a:prstGeom>
          <a:effectLst/>
        </p:spPr>
      </p:pic>
      <p:sp>
        <p:nvSpPr>
          <p:cNvPr id="9" name="Text Placeholder 2">
            <a:extLst>
              <a:ext uri="{FF2B5EF4-FFF2-40B4-BE49-F238E27FC236}">
                <a16:creationId xmlns:a16="http://schemas.microsoft.com/office/drawing/2014/main" id="{CE45BA3F-054A-53D1-2BA7-503E3C5D68D6}"/>
              </a:ext>
            </a:extLst>
          </p:cNvPr>
          <p:cNvSpPr txBox="1">
            <a:spLocks/>
          </p:cNvSpPr>
          <p:nvPr/>
        </p:nvSpPr>
        <p:spPr>
          <a:xfrm>
            <a:off x="2209256" y="2010154"/>
            <a:ext cx="5362609" cy="151643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600" b="1" dirty="0">
                <a:latin typeface="Lato" panose="020F0502020204030203" pitchFamily="34" charset="0"/>
              </a:rPr>
              <a:t>Britannica School </a:t>
            </a:r>
          </a:p>
          <a:p>
            <a:pPr marL="0" indent="0">
              <a:lnSpc>
                <a:spcPct val="100000"/>
              </a:lnSpc>
              <a:spcBef>
                <a:spcPts val="0"/>
              </a:spcBef>
              <a:buNone/>
            </a:pPr>
            <a:r>
              <a:rPr lang="en-US" sz="1300" dirty="0">
                <a:latin typeface="Lato" panose="020F0502020204030203" pitchFamily="34" charset="0"/>
              </a:rPr>
              <a:t>Compare Countries and World Atlas tools allow students to explore different regions and countries of the world. Articles then connect students with encyclopedia information on cultures and traditions of each country. These tools are found on the home pages of all levels of Britannica School. </a:t>
            </a:r>
          </a:p>
          <a:p>
            <a:pPr marL="0" indent="0">
              <a:lnSpc>
                <a:spcPct val="100000"/>
              </a:lnSpc>
              <a:spcBef>
                <a:spcPts val="0"/>
              </a:spcBef>
              <a:buNone/>
            </a:pPr>
            <a:r>
              <a:rPr lang="en-US" sz="1300" dirty="0">
                <a:latin typeface="Lato" panose="020F0502020204030203" pitchFamily="34" charset="0"/>
                <a:hlinkClick r:id="rId5"/>
              </a:rPr>
              <a:t>Details and how to use.</a:t>
            </a:r>
            <a:endParaRPr lang="en-US" sz="1300" b="1" dirty="0">
              <a:latin typeface="Lato" panose="020F0502020204030203" pitchFamily="34" charset="0"/>
            </a:endParaRPr>
          </a:p>
        </p:txBody>
      </p:sp>
      <p:pic>
        <p:nvPicPr>
          <p:cNvPr id="15" name="Picture Placeholder 4" descr="Britannica School Elementary interface showing the Geography section with icons and text highlighting World Atlas, Compare Countries, Tour the U.S.A. and Geography Explorer.">
            <a:extLst>
              <a:ext uri="{FF2B5EF4-FFF2-40B4-BE49-F238E27FC236}">
                <a16:creationId xmlns:a16="http://schemas.microsoft.com/office/drawing/2014/main" id="{96A0085F-C442-B464-60B5-B18D6A3DAF82}"/>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38401" y="3619322"/>
            <a:ext cx="3630586" cy="2300570"/>
          </a:xfrm>
          <a:prstGeom prst="rect">
            <a:avLst/>
          </a:prstGeom>
          <a:effectLst/>
        </p:spPr>
      </p:pic>
      <p:pic>
        <p:nvPicPr>
          <p:cNvPr id="19" name="Picture Placeholder 4" descr="Britannica School Middle interface showing the Compare Countries and Territories section and World Atlas section.">
            <a:extLst>
              <a:ext uri="{FF2B5EF4-FFF2-40B4-BE49-F238E27FC236}">
                <a16:creationId xmlns:a16="http://schemas.microsoft.com/office/drawing/2014/main" id="{74D19489-636B-D003-46C5-94DB18B09FFA}"/>
              </a:ext>
              <a:ext uri="{C183D7F6-B498-43B3-948B-1728B52AA6E4}">
                <adec:decorative xmlns:adec="http://schemas.microsoft.com/office/drawing/2017/decorative" val="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29985" y="3253985"/>
            <a:ext cx="2800744" cy="1503645"/>
          </a:xfrm>
          <a:prstGeom prst="rect">
            <a:avLst/>
          </a:prstGeom>
          <a:effectLst/>
        </p:spPr>
      </p:pic>
      <p:pic>
        <p:nvPicPr>
          <p:cNvPr id="21" name="Picture Placeholder 4" descr="Britannica School High interface showing the Compare Countries section and World Atlas section.">
            <a:extLst>
              <a:ext uri="{FF2B5EF4-FFF2-40B4-BE49-F238E27FC236}">
                <a16:creationId xmlns:a16="http://schemas.microsoft.com/office/drawing/2014/main" id="{B4C43592-486B-4F1E-18C5-EEC956D0B140}"/>
              </a:ext>
              <a:ext uri="{C183D7F6-B498-43B3-948B-1728B52AA6E4}">
                <adec:decorative xmlns:adec="http://schemas.microsoft.com/office/drawing/2017/decorative" val="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049486" y="4727464"/>
            <a:ext cx="3161742" cy="1184497"/>
          </a:xfrm>
          <a:prstGeom prst="rect">
            <a:avLst/>
          </a:prstGeom>
          <a:effectLst/>
        </p:spPr>
      </p:pic>
      <p:sp>
        <p:nvSpPr>
          <p:cNvPr id="16" name="Rectangle 15">
            <a:extLst>
              <a:ext uri="{FF2B5EF4-FFF2-40B4-BE49-F238E27FC236}">
                <a16:creationId xmlns:a16="http://schemas.microsoft.com/office/drawing/2014/main" id="{7BE47047-64E7-40F9-F9FF-35274240D924}"/>
              </a:ext>
              <a:ext uri="{C183D7F6-B498-43B3-948B-1728B52AA6E4}">
                <adec:decorative xmlns:adec="http://schemas.microsoft.com/office/drawing/2017/decorative" val="1"/>
              </a:ext>
            </a:extLst>
          </p:cNvPr>
          <p:cNvSpPr/>
          <p:nvPr/>
        </p:nvSpPr>
        <p:spPr>
          <a:xfrm>
            <a:off x="114300" y="6070421"/>
            <a:ext cx="7543800" cy="263823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07" dirty="0"/>
          </a:p>
        </p:txBody>
      </p:sp>
      <p:pic>
        <p:nvPicPr>
          <p:cNvPr id="1031" name="Picture Placeholder 4" descr="Britannica Escolar logo.">
            <a:hlinkClick r:id="rId9"/>
            <a:extLst>
              <a:ext uri="{FF2B5EF4-FFF2-40B4-BE49-F238E27FC236}">
                <a16:creationId xmlns:a16="http://schemas.microsoft.com/office/drawing/2014/main" id="{940E8792-3F19-BB85-C83B-F7156855AF4F}"/>
              </a:ext>
              <a:ext uri="{C183D7F6-B498-43B3-948B-1728B52AA6E4}">
                <adec:decorative xmlns:adec="http://schemas.microsoft.com/office/drawing/2017/decorative" val="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46783" y="6178570"/>
            <a:ext cx="1911096" cy="522365"/>
          </a:xfrm>
          <a:prstGeom prst="rect">
            <a:avLst/>
          </a:prstGeom>
          <a:effectLst/>
        </p:spPr>
      </p:pic>
      <p:pic>
        <p:nvPicPr>
          <p:cNvPr id="12" name="Picture Placeholder 4" descr="Home page of the Britannica Escolar interface with the three levels of grade level listed, Primaria, Secundaria, and Preparatoria.">
            <a:extLst>
              <a:ext uri="{FF2B5EF4-FFF2-40B4-BE49-F238E27FC236}">
                <a16:creationId xmlns:a16="http://schemas.microsoft.com/office/drawing/2014/main" id="{1DD5C6D4-28E1-B22A-F9E4-9991E51FA09D}"/>
              </a:ext>
              <a:ext uri="{C183D7F6-B498-43B3-948B-1728B52AA6E4}">
                <adec:decorative xmlns:adec="http://schemas.microsoft.com/office/drawing/2017/decorative" val="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09006" y="6825261"/>
            <a:ext cx="3768485" cy="1788069"/>
          </a:xfrm>
          <a:prstGeom prst="rect">
            <a:avLst/>
          </a:prstGeom>
          <a:effectLst/>
        </p:spPr>
      </p:pic>
      <p:sp>
        <p:nvSpPr>
          <p:cNvPr id="10" name="Text Placeholder 2">
            <a:extLst>
              <a:ext uri="{FF2B5EF4-FFF2-40B4-BE49-F238E27FC236}">
                <a16:creationId xmlns:a16="http://schemas.microsoft.com/office/drawing/2014/main" id="{C5F0508F-FEDA-582A-C26F-18CD1A8CA7D2}"/>
              </a:ext>
            </a:extLst>
          </p:cNvPr>
          <p:cNvSpPr txBox="1">
            <a:spLocks/>
          </p:cNvSpPr>
          <p:nvPr/>
        </p:nvSpPr>
        <p:spPr>
          <a:xfrm>
            <a:off x="4072197" y="6191322"/>
            <a:ext cx="3513908" cy="197871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US" sz="1600" b="1" dirty="0">
                <a:latin typeface="Lato" panose="020F0502020204030203" pitchFamily="34" charset="0"/>
              </a:rPr>
              <a:t>Britannica Escolar</a:t>
            </a:r>
          </a:p>
          <a:p>
            <a:pPr marL="0" indent="0">
              <a:lnSpc>
                <a:spcPct val="100000"/>
              </a:lnSpc>
              <a:spcBef>
                <a:spcPts val="0"/>
              </a:spcBef>
              <a:buNone/>
            </a:pPr>
            <a:r>
              <a:rPr lang="es-ES" sz="1300" dirty="0">
                <a:latin typeface="Lato" panose="020F0502020204030203" pitchFamily="34" charset="0"/>
              </a:rPr>
              <a:t>Enciclopedia español para los estudiantes más jóvenes y educadores. - </a:t>
            </a:r>
            <a:r>
              <a:rPr lang="es-ES" sz="1300" dirty="0" err="1">
                <a:latin typeface="Lato" panose="020F0502020204030203" pitchFamily="34" charset="0"/>
              </a:rPr>
              <a:t>Spanish</a:t>
            </a:r>
            <a:r>
              <a:rPr lang="es-ES" sz="1300" dirty="0">
                <a:latin typeface="Lato" panose="020F0502020204030203" pitchFamily="34" charset="0"/>
              </a:rPr>
              <a:t> </a:t>
            </a:r>
            <a:r>
              <a:rPr lang="es-ES" sz="1300" dirty="0" err="1">
                <a:latin typeface="Lato" panose="020F0502020204030203" pitchFamily="34" charset="0"/>
              </a:rPr>
              <a:t>encyclopedia</a:t>
            </a:r>
            <a:r>
              <a:rPr lang="es-ES" sz="1300" dirty="0">
                <a:latin typeface="Lato" panose="020F0502020204030203" pitchFamily="34" charset="0"/>
              </a:rPr>
              <a:t> for </a:t>
            </a:r>
            <a:r>
              <a:rPr lang="es-ES" sz="1300" dirty="0" err="1">
                <a:latin typeface="Lato" panose="020F0502020204030203" pitchFamily="34" charset="0"/>
              </a:rPr>
              <a:t>all</a:t>
            </a:r>
            <a:r>
              <a:rPr lang="es-ES" sz="1300" dirty="0">
                <a:latin typeface="Lato" panose="020F0502020204030203" pitchFamily="34" charset="0"/>
              </a:rPr>
              <a:t> grade </a:t>
            </a:r>
            <a:r>
              <a:rPr lang="es-ES" sz="1300" dirty="0" err="1">
                <a:latin typeface="Lato" panose="020F0502020204030203" pitchFamily="34" charset="0"/>
              </a:rPr>
              <a:t>levels</a:t>
            </a:r>
            <a:r>
              <a:rPr lang="es-ES" sz="1300" dirty="0">
                <a:latin typeface="Lato" panose="020F0502020204030203" pitchFamily="34" charset="0"/>
              </a:rPr>
              <a:t> </a:t>
            </a:r>
            <a:r>
              <a:rPr lang="es-ES" sz="1300" dirty="0" err="1">
                <a:latin typeface="Lato" panose="020F0502020204030203" pitchFamily="34" charset="0"/>
              </a:rPr>
              <a:t>of</a:t>
            </a:r>
            <a:r>
              <a:rPr lang="es-ES" sz="1300" dirty="0">
                <a:latin typeface="Lato" panose="020F0502020204030203" pitchFamily="34" charset="0"/>
              </a:rPr>
              <a:t> </a:t>
            </a:r>
            <a:r>
              <a:rPr lang="es-ES" sz="1300" dirty="0" err="1">
                <a:latin typeface="Lato" panose="020F0502020204030203" pitchFamily="34" charset="0"/>
              </a:rPr>
              <a:t>students</a:t>
            </a:r>
            <a:r>
              <a:rPr lang="es-ES" sz="1300" dirty="0">
                <a:latin typeface="Lato" panose="020F0502020204030203" pitchFamily="34" charset="0"/>
              </a:rPr>
              <a:t>.</a:t>
            </a:r>
          </a:p>
          <a:p>
            <a:pPr marL="0" indent="0">
              <a:lnSpc>
                <a:spcPct val="100000"/>
              </a:lnSpc>
              <a:spcBef>
                <a:spcPts val="0"/>
              </a:spcBef>
              <a:buNone/>
            </a:pPr>
            <a:r>
              <a:rPr lang="en-US" sz="1300" dirty="0" err="1">
                <a:latin typeface="Lato" panose="020F0502020204030203" pitchFamily="34" charset="0"/>
              </a:rPr>
              <a:t>Incluye</a:t>
            </a:r>
            <a:r>
              <a:rPr lang="en-US" sz="1300" dirty="0">
                <a:latin typeface="Lato" panose="020F0502020204030203" pitchFamily="34" charset="0"/>
              </a:rPr>
              <a:t> </a:t>
            </a:r>
            <a:r>
              <a:rPr lang="en-US" sz="1300" dirty="0" err="1">
                <a:latin typeface="Lato" panose="020F0502020204030203" pitchFamily="34" charset="0"/>
              </a:rPr>
              <a:t>artículos</a:t>
            </a:r>
            <a:r>
              <a:rPr lang="en-US" sz="1300" dirty="0">
                <a:latin typeface="Lato" panose="020F0502020204030203" pitchFamily="34" charset="0"/>
              </a:rPr>
              <a:t>, </a:t>
            </a:r>
            <a:r>
              <a:rPr lang="en-US" sz="1300" dirty="0" err="1">
                <a:latin typeface="Lato" panose="020F0502020204030203" pitchFamily="34" charset="0"/>
              </a:rPr>
              <a:t>imágenes</a:t>
            </a:r>
            <a:r>
              <a:rPr lang="en-US" sz="1300" dirty="0">
                <a:latin typeface="Lato" panose="020F0502020204030203" pitchFamily="34" charset="0"/>
              </a:rPr>
              <a:t>, </a:t>
            </a:r>
            <a:r>
              <a:rPr lang="en-US" sz="1300" dirty="0" err="1">
                <a:latin typeface="Lato" panose="020F0502020204030203" pitchFamily="34" charset="0"/>
              </a:rPr>
              <a:t>mapas</a:t>
            </a:r>
            <a:r>
              <a:rPr lang="en-US" sz="1300" dirty="0">
                <a:latin typeface="Lato" panose="020F0502020204030203" pitchFamily="34" charset="0"/>
              </a:rPr>
              <a:t>, </a:t>
            </a:r>
            <a:r>
              <a:rPr lang="en-US" sz="1300" dirty="0" err="1">
                <a:latin typeface="Lato" panose="020F0502020204030203" pitchFamily="34" charset="0"/>
              </a:rPr>
              <a:t>tablas</a:t>
            </a:r>
            <a:r>
              <a:rPr lang="en-US" sz="1300" dirty="0">
                <a:latin typeface="Lato" panose="020F0502020204030203" pitchFamily="34" charset="0"/>
              </a:rPr>
              <a:t>, </a:t>
            </a:r>
            <a:r>
              <a:rPr lang="en-US" sz="1300" dirty="0" err="1">
                <a:latin typeface="Lato" panose="020F0502020204030203" pitchFamily="34" charset="0"/>
              </a:rPr>
              <a:t>líneas</a:t>
            </a:r>
            <a:r>
              <a:rPr lang="en-US" sz="1300" dirty="0">
                <a:latin typeface="Lato" panose="020F0502020204030203" pitchFamily="34" charset="0"/>
              </a:rPr>
              <a:t> de </a:t>
            </a:r>
            <a:r>
              <a:rPr lang="en-US" sz="1300" dirty="0" err="1">
                <a:latin typeface="Lato" panose="020F0502020204030203" pitchFamily="34" charset="0"/>
              </a:rPr>
              <a:t>tiempo</a:t>
            </a:r>
            <a:r>
              <a:rPr lang="en-US" sz="1300" dirty="0">
                <a:latin typeface="Lato" panose="020F0502020204030203" pitchFamily="34" charset="0"/>
              </a:rPr>
              <a:t> , </a:t>
            </a:r>
            <a:r>
              <a:rPr lang="en-US" sz="1300" dirty="0" err="1">
                <a:latin typeface="Lato" panose="020F0502020204030203" pitchFamily="34" charset="0"/>
              </a:rPr>
              <a:t>así</a:t>
            </a:r>
            <a:r>
              <a:rPr lang="en-US" sz="1300" dirty="0">
                <a:latin typeface="Lato" panose="020F0502020204030203" pitchFamily="34" charset="0"/>
              </a:rPr>
              <a:t> </a:t>
            </a:r>
            <a:r>
              <a:rPr lang="en-US" sz="1300" dirty="0" err="1">
                <a:latin typeface="Lato" panose="020F0502020204030203" pitchFamily="34" charset="0"/>
              </a:rPr>
              <a:t>como</a:t>
            </a:r>
            <a:r>
              <a:rPr lang="en-US" sz="1300" dirty="0">
                <a:latin typeface="Lato" panose="020F0502020204030203" pitchFamily="34" charset="0"/>
              </a:rPr>
              <a:t> un </a:t>
            </a:r>
            <a:r>
              <a:rPr lang="en-US" sz="1300" dirty="0" err="1">
                <a:latin typeface="Lato" panose="020F0502020204030203" pitchFamily="34" charset="0"/>
              </a:rPr>
              <a:t>diccionario</a:t>
            </a:r>
            <a:r>
              <a:rPr lang="en-US" sz="1300" dirty="0">
                <a:latin typeface="Lato" panose="020F0502020204030203" pitchFamily="34" charset="0"/>
              </a:rPr>
              <a:t> </a:t>
            </a:r>
            <a:r>
              <a:rPr lang="en-US" sz="1300" dirty="0" err="1">
                <a:latin typeface="Lato" panose="020F0502020204030203" pitchFamily="34" charset="0"/>
              </a:rPr>
              <a:t>completo</a:t>
            </a:r>
            <a:r>
              <a:rPr lang="en-US" sz="1300" dirty="0">
                <a:latin typeface="Lato" panose="020F0502020204030203" pitchFamily="34" charset="0"/>
              </a:rPr>
              <a:t> y atlas - Includes articles, images, maps, tables, timelines, as well as a complete dictionary and atlas. </a:t>
            </a:r>
            <a:r>
              <a:rPr lang="en-US" sz="1300" dirty="0">
                <a:latin typeface="Lato" panose="020F0502020204030203" pitchFamily="34" charset="0"/>
                <a:hlinkClick r:id="rId12"/>
              </a:rPr>
              <a:t>Details and how to use.</a:t>
            </a:r>
            <a:endParaRPr lang="en-US" sz="1300" b="1" dirty="0">
              <a:latin typeface="Lato" panose="020F0502020204030203" pitchFamily="34" charset="0"/>
            </a:endParaRPr>
          </a:p>
        </p:txBody>
      </p:sp>
      <p:pic>
        <p:nvPicPr>
          <p:cNvPr id="1036" name="Picture Placeholder 4" descr="Wisconsin Department of Public Instruction logo">
            <a:extLst>
              <a:ext uri="{FF2B5EF4-FFF2-40B4-BE49-F238E27FC236}">
                <a16:creationId xmlns:a16="http://schemas.microsoft.com/office/drawing/2014/main" id="{4A5B72BE-EC60-3FD7-5CE6-502259D6F671}"/>
              </a:ext>
              <a:ext uri="{C183D7F6-B498-43B3-948B-1728B52AA6E4}">
                <adec:decorative xmlns:adec="http://schemas.microsoft.com/office/drawing/2017/decorative" val="0"/>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91138" y="8957847"/>
            <a:ext cx="2265585" cy="549603"/>
          </a:xfrm>
          <a:prstGeom prst="rect">
            <a:avLst/>
          </a:prstGeom>
          <a:effectLst/>
        </p:spPr>
      </p:pic>
      <p:pic>
        <p:nvPicPr>
          <p:cNvPr id="1037" name="Picture Placeholder 4" descr="Institute of Museum and Library Services logo">
            <a:extLst>
              <a:ext uri="{FF2B5EF4-FFF2-40B4-BE49-F238E27FC236}">
                <a16:creationId xmlns:a16="http://schemas.microsoft.com/office/drawing/2014/main" id="{0614E0C0-9D02-8DB6-1D83-9389B152E2A2}"/>
              </a:ext>
              <a:ext uri="{C183D7F6-B498-43B3-948B-1728B52AA6E4}">
                <adec:decorative xmlns:adec="http://schemas.microsoft.com/office/drawing/2017/decorative" val="0"/>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2672494" y="8957847"/>
            <a:ext cx="1213706" cy="549603"/>
          </a:xfrm>
          <a:prstGeom prst="rect">
            <a:avLst/>
          </a:prstGeom>
          <a:effectLst/>
        </p:spPr>
      </p:pic>
      <p:sp>
        <p:nvSpPr>
          <p:cNvPr id="1038" name="Text Placeholder 2">
            <a:extLst>
              <a:ext uri="{FF2B5EF4-FFF2-40B4-BE49-F238E27FC236}">
                <a16:creationId xmlns:a16="http://schemas.microsoft.com/office/drawing/2014/main" id="{A87D6BED-643C-0F65-B4AA-D092FCF48032}"/>
              </a:ext>
            </a:extLst>
          </p:cNvPr>
          <p:cNvSpPr txBox="1">
            <a:spLocks/>
          </p:cNvSpPr>
          <p:nvPr/>
        </p:nvSpPr>
        <p:spPr>
          <a:xfrm>
            <a:off x="3928532" y="9025576"/>
            <a:ext cx="3729568" cy="48968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000" dirty="0">
                <a:solidFill>
                  <a:srgbClr val="000000"/>
                </a:solidFill>
                <a:latin typeface="Lato" panose="020F0502020204030203" pitchFamily="34" charset="0"/>
              </a:rPr>
              <a:t>Provided by the Department of Public Instruction. Funding provided through the Universal Service Fund and the Institute of Museum and Library Services.</a:t>
            </a:r>
            <a:endParaRPr lang="en-US" sz="1000" dirty="0"/>
          </a:p>
        </p:txBody>
      </p:sp>
      <p:sp>
        <p:nvSpPr>
          <p:cNvPr id="24" name="Rectangle 23">
            <a:extLst>
              <a:ext uri="{FF2B5EF4-FFF2-40B4-BE49-F238E27FC236}">
                <a16:creationId xmlns:a16="http://schemas.microsoft.com/office/drawing/2014/main" id="{E94BB84E-670D-4452-A6A8-A2140DB20D0C}"/>
              </a:ext>
              <a:ext uri="{C183D7F6-B498-43B3-948B-1728B52AA6E4}">
                <adec:decorative xmlns:adec="http://schemas.microsoft.com/office/drawing/2017/decorative" val="1"/>
              </a:ext>
            </a:extLst>
          </p:cNvPr>
          <p:cNvSpPr/>
          <p:nvPr/>
        </p:nvSpPr>
        <p:spPr>
          <a:xfrm>
            <a:off x="0" y="9568715"/>
            <a:ext cx="7772400" cy="489685"/>
          </a:xfrm>
          <a:prstGeom prst="rect">
            <a:avLst/>
          </a:prstGeom>
          <a:solidFill>
            <a:srgbClr val="22429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7" dirty="0"/>
          </a:p>
        </p:txBody>
      </p:sp>
    </p:spTree>
    <p:extLst>
      <p:ext uri="{BB962C8B-B14F-4D97-AF65-F5344CB8AC3E}">
        <p14:creationId xmlns:p14="http://schemas.microsoft.com/office/powerpoint/2010/main" val="879727602"/>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705e7c2-6d2e-44c1-91c3-8b7ff98ec150">
      <Terms xmlns="http://schemas.microsoft.com/office/infopath/2007/PartnerControls"/>
    </lcf76f155ced4ddcb4097134ff3c332f>
    <_ip_UnifiedCompliancePolicyProperties xmlns="http://schemas.microsoft.com/sharepoint/v3" xsi:nil="true"/>
    <TaxCatchAll xmlns="2e012255-b838-4391-8643-1b756ed2d8a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A0D5F934DA1BE49B3B3F9159900EAAC" ma:contentTypeVersion="21" ma:contentTypeDescription="Create a new document." ma:contentTypeScope="" ma:versionID="5cc56adc8b7ee982a1c4a256661d7890">
  <xsd:schema xmlns:xsd="http://www.w3.org/2001/XMLSchema" xmlns:xs="http://www.w3.org/2001/XMLSchema" xmlns:p="http://schemas.microsoft.com/office/2006/metadata/properties" xmlns:ns1="http://schemas.microsoft.com/sharepoint/v3" xmlns:ns2="3705e7c2-6d2e-44c1-91c3-8b7ff98ec150" xmlns:ns3="2e012255-b838-4391-8643-1b756ed2d8a3" targetNamespace="http://schemas.microsoft.com/office/2006/metadata/properties" ma:root="true" ma:fieldsID="1d8fc8575b35b60b7d42c4c8c1b17dd0" ns1:_="" ns2:_="" ns3:_="">
    <xsd:import namespace="http://schemas.microsoft.com/sharepoint/v3"/>
    <xsd:import namespace="3705e7c2-6d2e-44c1-91c3-8b7ff98ec150"/>
    <xsd:import namespace="2e012255-b838-4391-8643-1b756ed2d8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element ref="ns3:MigrationSourc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05e7c2-6d2e-44c1-91c3-8b7ff98ec1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012255-b838-4391-8643-1b756ed2d8a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7ff7528-c154-45a0-aa6b-b2f138799b06}" ma:internalName="TaxCatchAll" ma:showField="CatchAllData" ma:web="2e012255-b838-4391-8643-1b756ed2d8a3">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element name="MigrationSourceID" ma:index="28" nillable="true" ma:displayName="MigrationSourceID" ma:internalName="MigrationSource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765E2D-4430-4B87-9D4A-BC6BD56AB684}">
  <ds:schemaRefs>
    <ds:schemaRef ds:uri="http://purl.org/dc/terms/"/>
    <ds:schemaRef ds:uri="http://schemas.openxmlformats.org/package/2006/metadata/core-properties"/>
    <ds:schemaRef ds:uri="http://purl.org/dc/dcmitype/"/>
    <ds:schemaRef ds:uri="2e012255-b838-4391-8643-1b756ed2d8a3"/>
    <ds:schemaRef ds:uri="3705e7c2-6d2e-44c1-91c3-8b7ff98ec150"/>
    <ds:schemaRef ds:uri="http://purl.org/dc/elements/1.1/"/>
    <ds:schemaRef ds:uri="http://schemas.microsoft.com/office/2006/metadata/properties"/>
    <ds:schemaRef ds:uri="http://schemas.microsoft.com/office/2006/documentManagement/types"/>
    <ds:schemaRef ds:uri="http://schemas.microsoft.com/sharepoint/v3"/>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E13F45F-7BD4-420E-B215-D6A11E7BC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05e7c2-6d2e-44c1-91c3-8b7ff98ec150"/>
    <ds:schemaRef ds:uri="2e012255-b838-4391-8643-1b756ed2d8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CA85ED-AD2A-4C21-88FD-1D8E2FD27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1571</TotalTime>
  <Words>175</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Lato</vt:lpstr>
      <vt:lpstr>Office 2013 - 2022 Theme</vt:lpstr>
      <vt:lpstr>Countries and Cultures Resource Guide BadgerLink’s Britannica resources have features for researching countries and cultures. There is also a resource completely in Spanish. </vt:lpstr>
    </vt:vector>
  </TitlesOfParts>
  <Manager/>
  <Company>Wisconsin Department of Public Instruction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BadgerLink</dc:title>
  <dc:subject/>
  <dc:creator>Champoux, Jennifer L.   DPI</dc:creator>
  <cp:keywords/>
  <dc:description/>
  <cp:lastModifiedBy>Champoux, Jennifer L.   DPI</cp:lastModifiedBy>
  <cp:revision>109</cp:revision>
  <cp:lastPrinted>2019-03-27T14:23:35Z</cp:lastPrinted>
  <dcterms:created xsi:type="dcterms:W3CDTF">2018-05-16T19:14:47Z</dcterms:created>
  <dcterms:modified xsi:type="dcterms:W3CDTF">2026-04-07T13:57:18Z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-969730851</vt:i4>
  </property>
  <property fmtid="{D5CDD505-2E9C-101B-9397-08002B2CF9AE}" pid="3" name="_NewReviewCycle">
    <vt:lpwstr/>
  </property>
  <property fmtid="{D5CDD505-2E9C-101B-9397-08002B2CF9AE}" pid="4" name="_EmailSubject">
    <vt:lpwstr>school nursing sub-logo</vt:lpwstr>
  </property>
  <property fmtid="{D5CDD505-2E9C-101B-9397-08002B2CF9AE}" pid="5" name="_AuthorEmail">
    <vt:lpwstr>Louise.Wilson@dpi.wi.gov</vt:lpwstr>
  </property>
  <property fmtid="{D5CDD505-2E9C-101B-9397-08002B2CF9AE}" pid="6" name="_AuthorEmailDisplayName">
    <vt:lpwstr>Wilson, Louise F.   DPI</vt:lpwstr>
  </property>
  <property fmtid="{D5CDD505-2E9C-101B-9397-08002B2CF9AE}" pid="7" name="_PreviousAdHocReviewCycleID">
    <vt:i4>-47106403</vt:i4>
  </property>
  <property fmtid="{D5CDD505-2E9C-101B-9397-08002B2CF9AE}" pid="8" name="ContentTypeId">
    <vt:lpwstr>0x0101002A0D5F934DA1BE49B3B3F9159900EAAC</vt:lpwstr>
  </property>
  <property fmtid="{D5CDD505-2E9C-101B-9397-08002B2CF9AE}" pid="9" name="MediaServiceImageTags">
    <vt:lpwstr/>
  </property>
</Properties>
</file>