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guide id="3" orient="horz" pos="3161" userDrawn="1">
          <p15:clr>
            <a:srgbClr val="A4A3A4"/>
          </p15:clr>
        </p15:guide>
        <p15:guide id="4" pos="465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A3C"/>
    <a:srgbClr val="1E824C"/>
    <a:srgbClr val="009939"/>
    <a:srgbClr val="0066CC"/>
    <a:srgbClr val="224290"/>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44" autoAdjust="0"/>
    <p:restoredTop sz="96224" autoAdjust="0"/>
  </p:normalViewPr>
  <p:slideViewPr>
    <p:cSldViewPr snapToGrid="0">
      <p:cViewPr varScale="1">
        <p:scale>
          <a:sx n="73" d="100"/>
          <a:sy n="73" d="100"/>
        </p:scale>
        <p:origin x="1950" y="78"/>
      </p:cViewPr>
      <p:guideLst>
        <p:guide orient="horz" pos="3168"/>
        <p:guide pos="2448"/>
        <p:guide orient="horz" pos="3161"/>
        <p:guide pos="4651"/>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89460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73962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834131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75688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7F7F5D-7515-4066-8594-40A7256452A9}"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544478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7F7F5D-7515-4066-8594-40A7256452A9}"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151631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7F7F5D-7515-4066-8594-40A7256452A9}" type="datetimeFigureOut">
              <a:rPr lang="en-US" smtClean="0"/>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37343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7F7F5D-7515-4066-8594-40A7256452A9}" type="datetimeFigureOut">
              <a:rPr lang="en-US" smtClean="0"/>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2828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F7F5D-7515-4066-8594-40A7256452A9}" type="datetimeFigureOut">
              <a:rPr lang="en-US" smtClean="0"/>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618447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7035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957239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E17F7F5D-7515-4066-8594-40A7256452A9}" type="datetimeFigureOut">
              <a:rPr lang="en-US" smtClean="0"/>
              <a:t>4/13/2026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D4AFB03B-498B-4F56-8C16-165148BF9752}" type="slidenum">
              <a:rPr lang="en-US" smtClean="0"/>
              <a:t>‹#›</a:t>
            </a:fld>
            <a:endParaRPr lang="en-US"/>
          </a:p>
        </p:txBody>
      </p:sp>
    </p:spTree>
    <p:extLst>
      <p:ext uri="{BB962C8B-B14F-4D97-AF65-F5344CB8AC3E}">
        <p14:creationId xmlns:p14="http://schemas.microsoft.com/office/powerpoint/2010/main" val="33081706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0" y="2"/>
            <a:ext cx="7772400" cy="489684"/>
          </a:xfrm>
          <a:prstGeom prst="rect">
            <a:avLst/>
          </a:prstGeom>
          <a:solidFill>
            <a:srgbClr val="99CA3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
        <p:nvSpPr>
          <p:cNvPr id="6" name="Title 13">
            <a:extLst>
              <a:ext uri="{FF2B5EF4-FFF2-40B4-BE49-F238E27FC236}">
                <a16:creationId xmlns:a16="http://schemas.microsoft.com/office/drawing/2014/main" id="{F00B025D-EDF3-A5B6-A10C-4C0CC2CBBEF2}"/>
              </a:ext>
              <a:ext uri="{C183D7F6-B498-43B3-948B-1728B52AA6E4}">
                <adec:decorative xmlns:adec="http://schemas.microsoft.com/office/drawing/2017/decorative" val="0"/>
              </a:ext>
            </a:extLst>
          </p:cNvPr>
          <p:cNvSpPr>
            <a:spLocks noGrp="1"/>
          </p:cNvSpPr>
          <p:nvPr>
            <p:ph type="ctrTitle"/>
          </p:nvPr>
        </p:nvSpPr>
        <p:spPr>
          <a:xfrm>
            <a:off x="3222197" y="594555"/>
            <a:ext cx="4493052" cy="1090982"/>
          </a:xfrm>
        </p:spPr>
        <p:txBody>
          <a:bodyPr>
            <a:noAutofit/>
          </a:bodyPr>
          <a:lstStyle/>
          <a:p>
            <a:pPr algn="l"/>
            <a:r>
              <a:rPr lang="en-US" sz="1500" b="1" dirty="0">
                <a:solidFill>
                  <a:srgbClr val="224290"/>
                </a:solidFill>
                <a:latin typeface="Lato" panose="020F0502020204030203" pitchFamily="34" charset="0"/>
              </a:rPr>
              <a:t>Using Google Classroom with EBSCO Resources</a:t>
            </a:r>
            <a:br>
              <a:rPr lang="en-US" sz="1400" b="1" dirty="0">
                <a:solidFill>
                  <a:srgbClr val="224290"/>
                </a:solidFill>
                <a:latin typeface="Lato" panose="020F0502020204030203" pitchFamily="34" charset="0"/>
              </a:rPr>
            </a:br>
            <a:r>
              <a:rPr lang="en-US" sz="1400" b="1" dirty="0">
                <a:latin typeface="Lato" panose="020F0502020204030203" pitchFamily="34" charset="0"/>
              </a:rPr>
              <a:t>Google Classroom is a tool that allows educators to create and organize assignments and communicate with their students. Available in EBSCOhost and Explora interfaces.</a:t>
            </a:r>
          </a:p>
        </p:txBody>
      </p:sp>
      <p:pic>
        <p:nvPicPr>
          <p:cNvPr id="7" name="Picture Placeholder 4" descr="Badgerlink logo.">
            <a:extLst>
              <a:ext uri="{FF2B5EF4-FFF2-40B4-BE49-F238E27FC236}">
                <a16:creationId xmlns:a16="http://schemas.microsoft.com/office/drawing/2014/main" id="{07126B32-06F8-C746-0ACB-403F341A487E}"/>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rcRect t="764" b="764"/>
          <a:stretch/>
        </p:blipFill>
        <p:spPr>
          <a:xfrm>
            <a:off x="246783" y="757618"/>
            <a:ext cx="3016009" cy="959429"/>
          </a:xfrm>
          <a:prstGeom prst="rect">
            <a:avLst/>
          </a:prstGeom>
          <a:effectLst/>
        </p:spPr>
      </p:pic>
      <p:sp>
        <p:nvSpPr>
          <p:cNvPr id="13" name="Rectangle 12">
            <a:extLst>
              <a:ext uri="{FF2B5EF4-FFF2-40B4-BE49-F238E27FC236}">
                <a16:creationId xmlns:a16="http://schemas.microsoft.com/office/drawing/2014/main" id="{9F88C568-341B-CB2C-7426-40E0EE9F7A62}"/>
              </a:ext>
              <a:ext uri="{C183D7F6-B498-43B3-948B-1728B52AA6E4}">
                <adec:decorative xmlns:adec="http://schemas.microsoft.com/office/drawing/2017/decorative" val="1"/>
              </a:ext>
            </a:extLst>
          </p:cNvPr>
          <p:cNvSpPr/>
          <p:nvPr/>
        </p:nvSpPr>
        <p:spPr>
          <a:xfrm>
            <a:off x="260047" y="1799737"/>
            <a:ext cx="5016432" cy="212674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29" name="Picture Placeholder 4" descr="EBSCOhost search results showing periodicals &quot;The Math Challenge&quot; with three vertical dots selected showing a dropdown menu of options including Share with an arrow icon.  ">
            <a:extLst>
              <a:ext uri="{FF2B5EF4-FFF2-40B4-BE49-F238E27FC236}">
                <a16:creationId xmlns:a16="http://schemas.microsoft.com/office/drawing/2014/main" id="{B5919317-470F-8894-764C-44FF8F2ACF2E}"/>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rcRect b="16491"/>
          <a:stretch>
            <a:fillRect/>
          </a:stretch>
        </p:blipFill>
        <p:spPr>
          <a:xfrm>
            <a:off x="412104" y="1903796"/>
            <a:ext cx="4712317" cy="1867175"/>
          </a:xfrm>
          <a:prstGeom prst="rect">
            <a:avLst/>
          </a:prstGeom>
          <a:effectLst/>
        </p:spPr>
      </p:pic>
      <p:sp>
        <p:nvSpPr>
          <p:cNvPr id="9" name="Text Placeholder 2">
            <a:extLst>
              <a:ext uri="{FF2B5EF4-FFF2-40B4-BE49-F238E27FC236}">
                <a16:creationId xmlns:a16="http://schemas.microsoft.com/office/drawing/2014/main" id="{CE45BA3F-054A-53D1-2BA7-503E3C5D68D6}"/>
              </a:ext>
            </a:extLst>
          </p:cNvPr>
          <p:cNvSpPr txBox="1">
            <a:spLocks/>
          </p:cNvSpPr>
          <p:nvPr/>
        </p:nvSpPr>
        <p:spPr>
          <a:xfrm>
            <a:off x="5428536" y="1903000"/>
            <a:ext cx="2136997" cy="1457670"/>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200" dirty="0">
                <a:latin typeface="Lato" panose="020F0502020204030203" pitchFamily="34" charset="0"/>
              </a:rPr>
              <a:t>1. When you find an article in an EBSCO resource to share on Google Classroom, select the three vertical dots from search results or Access Options dropdown menu to access the Share arrow. </a:t>
            </a:r>
          </a:p>
        </p:txBody>
      </p:sp>
      <p:sp>
        <p:nvSpPr>
          <p:cNvPr id="16" name="Rectangle 15">
            <a:extLst>
              <a:ext uri="{FF2B5EF4-FFF2-40B4-BE49-F238E27FC236}">
                <a16:creationId xmlns:a16="http://schemas.microsoft.com/office/drawing/2014/main" id="{7BE47047-64E7-40F9-F9FF-35274240D924}"/>
              </a:ext>
              <a:ext uri="{C183D7F6-B498-43B3-948B-1728B52AA6E4}">
                <adec:decorative xmlns:adec="http://schemas.microsoft.com/office/drawing/2017/decorative" val="1"/>
              </a:ext>
            </a:extLst>
          </p:cNvPr>
          <p:cNvSpPr/>
          <p:nvPr/>
        </p:nvSpPr>
        <p:spPr>
          <a:xfrm>
            <a:off x="240469" y="3802481"/>
            <a:ext cx="5016432" cy="246216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31" name="Picture Placeholder 4" descr="EBSCO resource article screen with multiple icons of tools listed in upper right corner of page, including an arrow that opens a Share menu with Google Classroom as an option. ">
            <a:extLst>
              <a:ext uri="{FF2B5EF4-FFF2-40B4-BE49-F238E27FC236}">
                <a16:creationId xmlns:a16="http://schemas.microsoft.com/office/drawing/2014/main" id="{940E8792-3F19-BB85-C83B-F7156855AF4F}"/>
              </a:ext>
              <a:ext uri="{C183D7F6-B498-43B3-948B-1728B52AA6E4}">
                <adec:decorative xmlns:adec="http://schemas.microsoft.com/office/drawing/2017/decorative" val="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72949" y="3926481"/>
            <a:ext cx="4712317" cy="2235896"/>
          </a:xfrm>
          <a:prstGeom prst="rect">
            <a:avLst/>
          </a:prstGeom>
          <a:effectLst/>
        </p:spPr>
      </p:pic>
      <p:sp>
        <p:nvSpPr>
          <p:cNvPr id="10" name="Text Placeholder 2">
            <a:extLst>
              <a:ext uri="{FF2B5EF4-FFF2-40B4-BE49-F238E27FC236}">
                <a16:creationId xmlns:a16="http://schemas.microsoft.com/office/drawing/2014/main" id="{C5F0508F-FEDA-582A-C26F-18CD1A8CA7D2}"/>
              </a:ext>
            </a:extLst>
          </p:cNvPr>
          <p:cNvSpPr txBox="1">
            <a:spLocks/>
          </p:cNvSpPr>
          <p:nvPr/>
        </p:nvSpPr>
        <p:spPr>
          <a:xfrm>
            <a:off x="5428536" y="3989443"/>
            <a:ext cx="2034390" cy="779492"/>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200" dirty="0">
                <a:latin typeface="Lato" panose="020F0502020204030203" pitchFamily="34" charset="0"/>
              </a:rPr>
              <a:t>2. From the Share arrow, select the Google Classroom option. </a:t>
            </a:r>
          </a:p>
        </p:txBody>
      </p:sp>
      <p:sp>
        <p:nvSpPr>
          <p:cNvPr id="4" name="Rectangle 3">
            <a:extLst>
              <a:ext uri="{FF2B5EF4-FFF2-40B4-BE49-F238E27FC236}">
                <a16:creationId xmlns:a16="http://schemas.microsoft.com/office/drawing/2014/main" id="{95D678F4-3829-6ABD-5080-F1D2810100B2}"/>
              </a:ext>
              <a:ext uri="{C183D7F6-B498-43B3-948B-1728B52AA6E4}">
                <adec:decorative xmlns:adec="http://schemas.microsoft.com/office/drawing/2017/decorative" val="1"/>
              </a:ext>
            </a:extLst>
          </p:cNvPr>
          <p:cNvSpPr/>
          <p:nvPr/>
        </p:nvSpPr>
        <p:spPr>
          <a:xfrm>
            <a:off x="391139" y="6388644"/>
            <a:ext cx="2265584" cy="228120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8" name="Picture Placeholder 4" descr="Google sign-in page with fields for entering an email and a &quot;Next&quot; button.">
            <a:extLst>
              <a:ext uri="{FF2B5EF4-FFF2-40B4-BE49-F238E27FC236}">
                <a16:creationId xmlns:a16="http://schemas.microsoft.com/office/drawing/2014/main" id="{F40AA186-59BD-1831-9F00-1F9094560C16}"/>
              </a:ext>
              <a:ext uri="{C183D7F6-B498-43B3-948B-1728B52AA6E4}">
                <adec:decorative xmlns:adec="http://schemas.microsoft.com/office/drawing/2017/decorative" val="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14995" y="6466946"/>
            <a:ext cx="2017870" cy="2087127"/>
          </a:xfrm>
          <a:prstGeom prst="rect">
            <a:avLst/>
          </a:prstGeom>
          <a:effectLst/>
        </p:spPr>
      </p:pic>
      <p:sp>
        <p:nvSpPr>
          <p:cNvPr id="12" name="Text Placeholder 2">
            <a:extLst>
              <a:ext uri="{FF2B5EF4-FFF2-40B4-BE49-F238E27FC236}">
                <a16:creationId xmlns:a16="http://schemas.microsoft.com/office/drawing/2014/main" id="{CE253797-0705-967C-3346-EDE20A342F94}"/>
              </a:ext>
            </a:extLst>
          </p:cNvPr>
          <p:cNvSpPr txBox="1">
            <a:spLocks/>
          </p:cNvSpPr>
          <p:nvPr/>
        </p:nvSpPr>
        <p:spPr>
          <a:xfrm>
            <a:off x="5428535" y="5583223"/>
            <a:ext cx="2136998" cy="718101"/>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200" dirty="0">
                <a:latin typeface="Lato" panose="020F0502020204030203" pitchFamily="34" charset="0"/>
              </a:rPr>
              <a:t>3. If you are not logged in to your Google account, you will be prompted to do so. </a:t>
            </a:r>
          </a:p>
        </p:txBody>
      </p:sp>
      <p:sp>
        <p:nvSpPr>
          <p:cNvPr id="11" name="Rectangle 10">
            <a:extLst>
              <a:ext uri="{FF2B5EF4-FFF2-40B4-BE49-F238E27FC236}">
                <a16:creationId xmlns:a16="http://schemas.microsoft.com/office/drawing/2014/main" id="{04DDF221-625D-021D-8FF5-CE71B24E2EA1}"/>
              </a:ext>
              <a:ext uri="{C183D7F6-B498-43B3-948B-1728B52AA6E4}">
                <adec:decorative xmlns:adec="http://schemas.microsoft.com/office/drawing/2017/decorative" val="1"/>
              </a:ext>
            </a:extLst>
          </p:cNvPr>
          <p:cNvSpPr/>
          <p:nvPr/>
        </p:nvSpPr>
        <p:spPr>
          <a:xfrm>
            <a:off x="3066938" y="6392466"/>
            <a:ext cx="2154982" cy="227738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4" name="Picture Placeholder 4" descr="Google Classroom interface with &quot;Share to Classroom&quot; dropdown menu and a 'Go' button.&quot;">
            <a:extLst>
              <a:ext uri="{FF2B5EF4-FFF2-40B4-BE49-F238E27FC236}">
                <a16:creationId xmlns:a16="http://schemas.microsoft.com/office/drawing/2014/main" id="{0058D094-958A-F050-643A-8B14C04F4B15}"/>
              </a:ext>
              <a:ext uri="{C183D7F6-B498-43B3-948B-1728B52AA6E4}">
                <adec:decorative xmlns:adec="http://schemas.microsoft.com/office/drawing/2017/decorative" val="0"/>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3186811" y="6492346"/>
            <a:ext cx="1915235" cy="2061727"/>
          </a:xfrm>
          <a:prstGeom prst="rect">
            <a:avLst/>
          </a:prstGeom>
          <a:effectLst/>
        </p:spPr>
      </p:pic>
      <p:sp>
        <p:nvSpPr>
          <p:cNvPr id="5" name="Text Placeholder 2">
            <a:extLst>
              <a:ext uri="{FF2B5EF4-FFF2-40B4-BE49-F238E27FC236}">
                <a16:creationId xmlns:a16="http://schemas.microsoft.com/office/drawing/2014/main" id="{3A7E7E89-F2D6-3DD8-272D-48B079F4E50A}"/>
              </a:ext>
            </a:extLst>
          </p:cNvPr>
          <p:cNvSpPr txBox="1">
            <a:spLocks/>
          </p:cNvSpPr>
          <p:nvPr/>
        </p:nvSpPr>
        <p:spPr>
          <a:xfrm>
            <a:off x="5428535" y="6750759"/>
            <a:ext cx="2201829" cy="1646043"/>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200" dirty="0">
                <a:latin typeface="Lato" panose="020F0502020204030203" pitchFamily="34" charset="0"/>
              </a:rPr>
              <a:t>4. Within Google Classroom, select a Class and an Action to share your article. </a:t>
            </a:r>
          </a:p>
          <a:p>
            <a:pPr marL="0" indent="0">
              <a:lnSpc>
                <a:spcPct val="100000"/>
              </a:lnSpc>
              <a:spcBef>
                <a:spcPts val="0"/>
              </a:spcBef>
              <a:buNone/>
            </a:pPr>
            <a:endParaRPr lang="en-US" sz="1200" dirty="0">
              <a:latin typeface="Lato" panose="020F0502020204030203" pitchFamily="34" charset="0"/>
            </a:endParaRPr>
          </a:p>
          <a:p>
            <a:pPr marL="0" indent="0">
              <a:lnSpc>
                <a:spcPct val="100000"/>
              </a:lnSpc>
              <a:spcBef>
                <a:spcPts val="0"/>
              </a:spcBef>
              <a:buNone/>
            </a:pPr>
            <a:r>
              <a:rPr lang="en-US" sz="1200" dirty="0">
                <a:latin typeface="Lato" panose="020F0502020204030203" pitchFamily="34" charset="0"/>
              </a:rPr>
              <a:t>Please note: Students may be prompted to log in to access BadgerLink content shared in Google Classroom. </a:t>
            </a:r>
          </a:p>
        </p:txBody>
      </p:sp>
      <p:pic>
        <p:nvPicPr>
          <p:cNvPr id="1036" name="Picture Placeholder 4" descr="Wisconsin Department of Public Instruction logo.">
            <a:extLst>
              <a:ext uri="{FF2B5EF4-FFF2-40B4-BE49-F238E27FC236}">
                <a16:creationId xmlns:a16="http://schemas.microsoft.com/office/drawing/2014/main" id="{4A5B72BE-EC60-3FD7-5CE6-502259D6F671}"/>
              </a:ext>
              <a:ext uri="{C183D7F6-B498-43B3-948B-1728B52AA6E4}">
                <adec:decorative xmlns:adec="http://schemas.microsoft.com/office/drawing/2017/decorative" val="0"/>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91138" y="8957847"/>
            <a:ext cx="2265585" cy="549603"/>
          </a:xfrm>
          <a:prstGeom prst="rect">
            <a:avLst/>
          </a:prstGeom>
          <a:effectLst/>
        </p:spPr>
      </p:pic>
      <p:pic>
        <p:nvPicPr>
          <p:cNvPr id="1037" name="Picture Placeholder 4" descr="Institute of Museum and Library Services logo.">
            <a:extLst>
              <a:ext uri="{FF2B5EF4-FFF2-40B4-BE49-F238E27FC236}">
                <a16:creationId xmlns:a16="http://schemas.microsoft.com/office/drawing/2014/main" id="{0614E0C0-9D02-8DB6-1D83-9389B152E2A2}"/>
              </a:ext>
              <a:ext uri="{C183D7F6-B498-43B3-948B-1728B52AA6E4}">
                <adec:decorative xmlns:adec="http://schemas.microsoft.com/office/drawing/2017/decorative" val="0"/>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2672494" y="8957847"/>
            <a:ext cx="1213706" cy="549603"/>
          </a:xfrm>
          <a:prstGeom prst="rect">
            <a:avLst/>
          </a:prstGeom>
          <a:effectLst/>
        </p:spPr>
      </p:pic>
      <p:sp>
        <p:nvSpPr>
          <p:cNvPr id="1038" name="Text Placeholder 2">
            <a:extLst>
              <a:ext uri="{FF2B5EF4-FFF2-40B4-BE49-F238E27FC236}">
                <a16:creationId xmlns:a16="http://schemas.microsoft.com/office/drawing/2014/main" id="{A87D6BED-643C-0F65-B4AA-D092FCF48032}"/>
              </a:ext>
            </a:extLst>
          </p:cNvPr>
          <p:cNvSpPr txBox="1">
            <a:spLocks/>
          </p:cNvSpPr>
          <p:nvPr/>
        </p:nvSpPr>
        <p:spPr>
          <a:xfrm>
            <a:off x="3928532" y="9025576"/>
            <a:ext cx="3729568" cy="48968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000" dirty="0">
                <a:solidFill>
                  <a:srgbClr val="000000"/>
                </a:solidFill>
                <a:latin typeface="Lato" panose="020F0502020204030203" pitchFamily="34" charset="0"/>
              </a:rPr>
              <a:t>Provided by the Department of Public Instruction. Funding provided through the Universal Service Fund and the Institute of Museum and Library Services.</a:t>
            </a:r>
            <a:endParaRPr lang="en-US" sz="1000" dirty="0"/>
          </a:p>
        </p:txBody>
      </p:sp>
      <p:sp>
        <p:nvSpPr>
          <p:cNvPr id="24" name="Rectangle 23">
            <a:extLst>
              <a:ext uri="{FF2B5EF4-FFF2-40B4-BE49-F238E27FC236}">
                <a16:creationId xmlns:a16="http://schemas.microsoft.com/office/drawing/2014/main" id="{E94BB84E-670D-4452-A6A8-A2140DB20D0C}"/>
              </a:ext>
              <a:ext uri="{C183D7F6-B498-43B3-948B-1728B52AA6E4}">
                <adec:decorative xmlns:adec="http://schemas.microsoft.com/office/drawing/2017/decorative" val="1"/>
              </a:ext>
            </a:extLst>
          </p:cNvPr>
          <p:cNvSpPr/>
          <p:nvPr/>
        </p:nvSpPr>
        <p:spPr>
          <a:xfrm>
            <a:off x="0" y="9568715"/>
            <a:ext cx="7772400" cy="489685"/>
          </a:xfrm>
          <a:prstGeom prst="rect">
            <a:avLst/>
          </a:prstGeom>
          <a:solidFill>
            <a:srgbClr val="2242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Tree>
    <p:extLst>
      <p:ext uri="{BB962C8B-B14F-4D97-AF65-F5344CB8AC3E}">
        <p14:creationId xmlns:p14="http://schemas.microsoft.com/office/powerpoint/2010/main" val="87972760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3705e7c2-6d2e-44c1-91c3-8b7ff98ec150">
      <Terms xmlns="http://schemas.microsoft.com/office/infopath/2007/PartnerControls"/>
    </lcf76f155ced4ddcb4097134ff3c332f>
    <_ip_UnifiedCompliancePolicyProperties xmlns="http://schemas.microsoft.com/sharepoint/v3" xsi:nil="true"/>
    <TaxCatchAll xmlns="2e012255-b838-4391-8643-1b756ed2d8a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A0D5F934DA1BE49B3B3F9159900EAAC" ma:contentTypeVersion="21" ma:contentTypeDescription="Create a new document." ma:contentTypeScope="" ma:versionID="5cc56adc8b7ee982a1c4a256661d7890">
  <xsd:schema xmlns:xsd="http://www.w3.org/2001/XMLSchema" xmlns:xs="http://www.w3.org/2001/XMLSchema" xmlns:p="http://schemas.microsoft.com/office/2006/metadata/properties" xmlns:ns1="http://schemas.microsoft.com/sharepoint/v3" xmlns:ns2="3705e7c2-6d2e-44c1-91c3-8b7ff98ec150" xmlns:ns3="2e012255-b838-4391-8643-1b756ed2d8a3" targetNamespace="http://schemas.microsoft.com/office/2006/metadata/properties" ma:root="true" ma:fieldsID="1d8fc8575b35b60b7d42c4c8c1b17dd0" ns1:_="" ns2:_="" ns3:_="">
    <xsd:import namespace="http://schemas.microsoft.com/sharepoint/v3"/>
    <xsd:import namespace="3705e7c2-6d2e-44c1-91c3-8b7ff98ec150"/>
    <xsd:import namespace="2e012255-b838-4391-8643-1b756ed2d8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3:SharedWithUsers" minOccurs="0"/>
                <xsd:element ref="ns3:SharedWithDetails" minOccurs="0"/>
                <xsd:element ref="ns2:MediaServiceSearchProperties" minOccurs="0"/>
                <xsd:element ref="ns1:_ip_UnifiedCompliancePolicyProperties" minOccurs="0"/>
                <xsd:element ref="ns1:_ip_UnifiedCompliancePolicyUIAction" minOccurs="0"/>
                <xsd:element ref="ns3:MigrationSource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705e7c2-6d2e-44c1-91c3-8b7ff98ec1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5f17300-1e6c-40ba-91a1-269fcda3900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012255-b838-4391-8643-1b756ed2d8a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87ff7528-c154-45a0-aa6b-b2f138799b06}" ma:internalName="TaxCatchAll" ma:showField="CatchAllData" ma:web="2e012255-b838-4391-8643-1b756ed2d8a3">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MigrationSourceID" ma:index="28" nillable="true" ma:displayName="MigrationSourceID" ma:internalName="MigrationSourceID"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765E2D-4430-4B87-9D4A-BC6BD56AB684}">
  <ds:schemaRefs>
    <ds:schemaRef ds:uri="http://purl.org/dc/terms/"/>
    <ds:schemaRef ds:uri="http://schemas.openxmlformats.org/package/2006/metadata/core-properties"/>
    <ds:schemaRef ds:uri="http://purl.org/dc/dcmitype/"/>
    <ds:schemaRef ds:uri="2e012255-b838-4391-8643-1b756ed2d8a3"/>
    <ds:schemaRef ds:uri="3705e7c2-6d2e-44c1-91c3-8b7ff98ec150"/>
    <ds:schemaRef ds:uri="http://purl.org/dc/elements/1.1/"/>
    <ds:schemaRef ds:uri="http://schemas.microsoft.com/office/2006/metadata/properties"/>
    <ds:schemaRef ds:uri="http://schemas.microsoft.com/office/2006/documentManagement/types"/>
    <ds:schemaRef ds:uri="http://schemas.microsoft.com/sharepoint/v3"/>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1E13F45F-7BD4-420E-B215-D6A11E7BC9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705e7c2-6d2e-44c1-91c3-8b7ff98ec150"/>
    <ds:schemaRef ds:uri="2e012255-b838-4391-8643-1b756ed2d8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CA85ED-AD2A-4C21-88FD-1D8E2FD275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2601</TotalTime>
  <Words>163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Lato</vt:lpstr>
      <vt:lpstr>Office 2013 - 2022 Theme</vt:lpstr>
      <vt:lpstr>Using Google Classroom with EBSCO Resources Google Classroom is a tool that allows educators to create and organize assignments and communicate with their students. Available in EBSCOhost and Explora interfaces.</vt:lpstr>
    </vt:vector>
  </TitlesOfParts>
  <Manager/>
  <Company>Wisconsin Department of Public Instruction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BadgerLink</dc:title>
  <dc:subject/>
  <dc:creator>Champoux, Jennifer L.   DPI</dc:creator>
  <cp:keywords/>
  <dc:description/>
  <cp:lastModifiedBy>Champoux, Jennifer L.   DPI</cp:lastModifiedBy>
  <cp:revision>114</cp:revision>
  <cp:lastPrinted>2019-03-27T14:23:35Z</cp:lastPrinted>
  <dcterms:created xsi:type="dcterms:W3CDTF">2018-05-16T19:14:47Z</dcterms:created>
  <dcterms:modified xsi:type="dcterms:W3CDTF">2026-04-13T21:55:16Z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-969730851</vt:i4>
  </property>
  <property fmtid="{D5CDD505-2E9C-101B-9397-08002B2CF9AE}" pid="3" name="_NewReviewCycle">
    <vt:lpwstr/>
  </property>
  <property fmtid="{D5CDD505-2E9C-101B-9397-08002B2CF9AE}" pid="4" name="_EmailSubject">
    <vt:lpwstr>school nursing sub-logo</vt:lpwstr>
  </property>
  <property fmtid="{D5CDD505-2E9C-101B-9397-08002B2CF9AE}" pid="5" name="_AuthorEmail">
    <vt:lpwstr>Louise.Wilson@dpi.wi.gov</vt:lpwstr>
  </property>
  <property fmtid="{D5CDD505-2E9C-101B-9397-08002B2CF9AE}" pid="6" name="_AuthorEmailDisplayName">
    <vt:lpwstr>Wilson, Louise F.   DPI</vt:lpwstr>
  </property>
  <property fmtid="{D5CDD505-2E9C-101B-9397-08002B2CF9AE}" pid="7" name="_PreviousAdHocReviewCycleID">
    <vt:i4>-47106403</vt:i4>
  </property>
  <property fmtid="{D5CDD505-2E9C-101B-9397-08002B2CF9AE}" pid="8" name="ContentTypeId">
    <vt:lpwstr>0x0101002A0D5F934DA1BE49B3B3F9159900EAAC</vt:lpwstr>
  </property>
  <property fmtid="{D5CDD505-2E9C-101B-9397-08002B2CF9AE}" pid="9" name="MediaServiceImageTags">
    <vt:lpwstr/>
  </property>
</Properties>
</file>