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guide id="3" orient="horz" pos="3161" userDrawn="1">
          <p15:clr>
            <a:srgbClr val="A4A3A4"/>
          </p15:clr>
        </p15:guide>
        <p15:guide id="4" pos="46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A3C"/>
    <a:srgbClr val="1E824C"/>
    <a:srgbClr val="009939"/>
    <a:srgbClr val="0066CC"/>
    <a:srgbClr val="22429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44" autoAdjust="0"/>
    <p:restoredTop sz="96224" autoAdjust="0"/>
  </p:normalViewPr>
  <p:slideViewPr>
    <p:cSldViewPr snapToGrid="0">
      <p:cViewPr varScale="1">
        <p:scale>
          <a:sx n="73" d="100"/>
          <a:sy n="73" d="100"/>
        </p:scale>
        <p:origin x="2820" y="78"/>
      </p:cViewPr>
      <p:guideLst>
        <p:guide orient="horz" pos="3168"/>
        <p:guide pos="2448"/>
        <p:guide orient="horz" pos="3161"/>
        <p:guide pos="4651"/>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89460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73962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83413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75688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544478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7F7F5D-7515-4066-8594-40A7256452A9}"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151631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7F7F5D-7515-4066-8594-40A7256452A9}"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37343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7F7F5D-7515-4066-8594-40A7256452A9}"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2828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F7F5D-7515-4066-8594-40A7256452A9}" type="datetimeFigureOut">
              <a:rPr lang="en-US" smtClean="0"/>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618447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703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957239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E17F7F5D-7515-4066-8594-40A7256452A9}" type="datetimeFigureOut">
              <a:rPr lang="en-US" smtClean="0"/>
              <a:t>4/2/2026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4AFB03B-498B-4F56-8C16-165148BF9752}" type="slidenum">
              <a:rPr lang="en-US" smtClean="0"/>
              <a:t>‹#›</a:t>
            </a:fld>
            <a:endParaRPr lang="en-US"/>
          </a:p>
        </p:txBody>
      </p:sp>
    </p:spTree>
    <p:extLst>
      <p:ext uri="{BB962C8B-B14F-4D97-AF65-F5344CB8AC3E}">
        <p14:creationId xmlns:p14="http://schemas.microsoft.com/office/powerpoint/2010/main" val="33081706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0" y="2"/>
            <a:ext cx="7772400" cy="489684"/>
          </a:xfrm>
          <a:prstGeom prst="rect">
            <a:avLst/>
          </a:prstGeom>
          <a:solidFill>
            <a:srgbClr val="99CA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
        <p:nvSpPr>
          <p:cNvPr id="6" name="Title 13">
            <a:extLst>
              <a:ext uri="{FF2B5EF4-FFF2-40B4-BE49-F238E27FC236}">
                <a16:creationId xmlns:a16="http://schemas.microsoft.com/office/drawing/2014/main" id="{F00B025D-EDF3-A5B6-A10C-4C0CC2CBBEF2}"/>
              </a:ext>
              <a:ext uri="{C183D7F6-B498-43B3-948B-1728B52AA6E4}">
                <adec:decorative xmlns:adec="http://schemas.microsoft.com/office/drawing/2017/decorative" val="0"/>
              </a:ext>
            </a:extLst>
          </p:cNvPr>
          <p:cNvSpPr>
            <a:spLocks noGrp="1"/>
          </p:cNvSpPr>
          <p:nvPr>
            <p:ph type="ctrTitle"/>
          </p:nvPr>
        </p:nvSpPr>
        <p:spPr>
          <a:xfrm>
            <a:off x="3395275" y="591431"/>
            <a:ext cx="4262825" cy="1103001"/>
          </a:xfrm>
        </p:spPr>
        <p:txBody>
          <a:bodyPr>
            <a:normAutofit fontScale="90000"/>
          </a:bodyPr>
          <a:lstStyle/>
          <a:p>
            <a:pPr algn="l"/>
            <a:r>
              <a:rPr lang="en-US" sz="2000" b="1" dirty="0">
                <a:solidFill>
                  <a:srgbClr val="224290"/>
                </a:solidFill>
                <a:latin typeface="Lato" panose="020F0502020204030203" pitchFamily="34" charset="0"/>
              </a:rPr>
              <a:t>Basic Search on EBSCO Interfaces</a:t>
            </a:r>
            <a:br>
              <a:rPr lang="en-US" sz="5400" b="1" dirty="0">
                <a:solidFill>
                  <a:srgbClr val="224290"/>
                </a:solidFill>
                <a:latin typeface="Lato" panose="020F0502020204030203" pitchFamily="34" charset="0"/>
              </a:rPr>
            </a:br>
            <a:r>
              <a:rPr lang="en-US" sz="1600" b="1" dirty="0">
                <a:latin typeface="Lato" panose="020F0502020204030203" pitchFamily="34" charset="0"/>
              </a:rPr>
              <a:t>The Basic Search in EBSCOhost interface has an updated look! Select default limiters prior to search or narrow results based on many filter options to quickly find relevant research.</a:t>
            </a:r>
          </a:p>
        </p:txBody>
      </p:sp>
      <p:pic>
        <p:nvPicPr>
          <p:cNvPr id="7" name="Picture Placeholder 4" descr="Badgerlink logo.">
            <a:extLst>
              <a:ext uri="{FF2B5EF4-FFF2-40B4-BE49-F238E27FC236}">
                <a16:creationId xmlns:a16="http://schemas.microsoft.com/office/drawing/2014/main" id="{07126B32-06F8-C746-0ACB-403F341A487E}"/>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rcRect t="764" b="764"/>
          <a:stretch/>
        </p:blipFill>
        <p:spPr>
          <a:xfrm>
            <a:off x="246783" y="757618"/>
            <a:ext cx="3016009" cy="959429"/>
          </a:xfrm>
          <a:prstGeom prst="rect">
            <a:avLst/>
          </a:prstGeom>
          <a:effectLst/>
        </p:spPr>
      </p:pic>
      <p:sp>
        <p:nvSpPr>
          <p:cNvPr id="13" name="Rectangle 12">
            <a:extLst>
              <a:ext uri="{FF2B5EF4-FFF2-40B4-BE49-F238E27FC236}">
                <a16:creationId xmlns:a16="http://schemas.microsoft.com/office/drawing/2014/main" id="{9F88C568-341B-CB2C-7426-40E0EE9F7A62}"/>
              </a:ext>
              <a:ext uri="{C183D7F6-B498-43B3-948B-1728B52AA6E4}">
                <adec:decorative xmlns:adec="http://schemas.microsoft.com/office/drawing/2017/decorative" val="1"/>
              </a:ext>
            </a:extLst>
          </p:cNvPr>
          <p:cNvSpPr/>
          <p:nvPr/>
        </p:nvSpPr>
        <p:spPr>
          <a:xfrm>
            <a:off x="139997" y="1909294"/>
            <a:ext cx="5659911" cy="187785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29" name="Picture Placeholder 4" descr="Academic Search Premier search interface with search options and saving tools.">
            <a:extLst>
              <a:ext uri="{FF2B5EF4-FFF2-40B4-BE49-F238E27FC236}">
                <a16:creationId xmlns:a16="http://schemas.microsoft.com/office/drawing/2014/main" id="{B5919317-470F-8894-764C-44FF8F2ACF2E}"/>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rcRect b="27351"/>
          <a:stretch>
            <a:fillRect/>
          </a:stretch>
        </p:blipFill>
        <p:spPr>
          <a:xfrm>
            <a:off x="246783" y="1962364"/>
            <a:ext cx="5419366" cy="1678557"/>
          </a:xfrm>
          <a:prstGeom prst="rect">
            <a:avLst/>
          </a:prstGeom>
          <a:effectLst/>
        </p:spPr>
      </p:pic>
      <p:sp>
        <p:nvSpPr>
          <p:cNvPr id="10" name="Text Placeholder 2">
            <a:extLst>
              <a:ext uri="{FF2B5EF4-FFF2-40B4-BE49-F238E27FC236}">
                <a16:creationId xmlns:a16="http://schemas.microsoft.com/office/drawing/2014/main" id="{C5F0508F-FEDA-582A-C26F-18CD1A8CA7D2}"/>
              </a:ext>
            </a:extLst>
          </p:cNvPr>
          <p:cNvSpPr txBox="1">
            <a:spLocks/>
          </p:cNvSpPr>
          <p:nvPr/>
        </p:nvSpPr>
        <p:spPr>
          <a:xfrm>
            <a:off x="5872240" y="1904190"/>
            <a:ext cx="1722157" cy="1902294"/>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1. Enter your search terms in the Find field on the Basic Search screen. Tap the default filter options available under the search box, if desired. Default options include Full Text, Peer Reviewed and All Dates. </a:t>
            </a:r>
          </a:p>
          <a:p>
            <a:pPr marL="0" indent="0">
              <a:lnSpc>
                <a:spcPct val="100000"/>
              </a:lnSpc>
              <a:spcBef>
                <a:spcPts val="0"/>
              </a:spcBef>
              <a:buNone/>
            </a:pPr>
            <a:endParaRPr lang="en-US" sz="1400" dirty="0">
              <a:latin typeface="Lato" panose="020F0502020204030203" pitchFamily="34" charset="0"/>
            </a:endParaRPr>
          </a:p>
        </p:txBody>
      </p:sp>
      <p:sp>
        <p:nvSpPr>
          <p:cNvPr id="5" name="Rectangle 4">
            <a:extLst>
              <a:ext uri="{FF2B5EF4-FFF2-40B4-BE49-F238E27FC236}">
                <a16:creationId xmlns:a16="http://schemas.microsoft.com/office/drawing/2014/main" id="{A428E813-E305-B97D-AB4C-E80ED035089F}"/>
              </a:ext>
              <a:ext uri="{C183D7F6-B498-43B3-948B-1728B52AA6E4}">
                <adec:decorative xmlns:adec="http://schemas.microsoft.com/office/drawing/2017/decorative" val="1"/>
              </a:ext>
            </a:extLst>
          </p:cNvPr>
          <p:cNvSpPr/>
          <p:nvPr/>
        </p:nvSpPr>
        <p:spPr>
          <a:xfrm>
            <a:off x="246783" y="3735726"/>
            <a:ext cx="5419365" cy="255523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4" name="Picture Placeholder 4" descr="All Filters listed including expanders, publication date, databases, source types, subject terms, publisher, publication, company, language, and geography.">
            <a:extLst>
              <a:ext uri="{FF2B5EF4-FFF2-40B4-BE49-F238E27FC236}">
                <a16:creationId xmlns:a16="http://schemas.microsoft.com/office/drawing/2014/main" id="{C5363723-10E6-C6D7-4ACB-1799111600B7}"/>
              </a:ext>
              <a:ext uri="{C183D7F6-B498-43B3-948B-1728B52AA6E4}">
                <adec:decorative xmlns:adec="http://schemas.microsoft.com/office/drawing/2017/decorative" val="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52679" y="3732134"/>
            <a:ext cx="5207571" cy="2470884"/>
          </a:xfrm>
          <a:prstGeom prst="rect">
            <a:avLst/>
          </a:prstGeom>
          <a:effectLst/>
        </p:spPr>
      </p:pic>
      <p:sp>
        <p:nvSpPr>
          <p:cNvPr id="12" name="Text Placeholder 2">
            <a:extLst>
              <a:ext uri="{FF2B5EF4-FFF2-40B4-BE49-F238E27FC236}">
                <a16:creationId xmlns:a16="http://schemas.microsoft.com/office/drawing/2014/main" id="{CE253797-0705-967C-3346-EDE20A342F94}"/>
              </a:ext>
            </a:extLst>
          </p:cNvPr>
          <p:cNvSpPr txBox="1">
            <a:spLocks/>
          </p:cNvSpPr>
          <p:nvPr/>
        </p:nvSpPr>
        <p:spPr>
          <a:xfrm>
            <a:off x="5872238" y="3989144"/>
            <a:ext cx="1722157" cy="1152936"/>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2. After selecting the magnifying glass to search, you can select the All Filters option to further narrow down results. </a:t>
            </a:r>
          </a:p>
        </p:txBody>
      </p:sp>
      <p:sp>
        <p:nvSpPr>
          <p:cNvPr id="16" name="Rectangle 15">
            <a:extLst>
              <a:ext uri="{FF2B5EF4-FFF2-40B4-BE49-F238E27FC236}">
                <a16:creationId xmlns:a16="http://schemas.microsoft.com/office/drawing/2014/main" id="{7BE47047-64E7-40F9-F9FF-35274240D924}"/>
              </a:ext>
              <a:ext uri="{C183D7F6-B498-43B3-948B-1728B52AA6E4}">
                <adec:decorative xmlns:adec="http://schemas.microsoft.com/office/drawing/2017/decorative" val="1"/>
              </a:ext>
            </a:extLst>
          </p:cNvPr>
          <p:cNvSpPr/>
          <p:nvPr/>
        </p:nvSpPr>
        <p:spPr>
          <a:xfrm>
            <a:off x="319115" y="5828445"/>
            <a:ext cx="4906117" cy="298114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31" name="Picture Placeholder 4" descr="Search results page from Academic Search Premier on &quot;climate change,&quot; displaying entries and filter options.">
            <a:extLst>
              <a:ext uri="{FF2B5EF4-FFF2-40B4-BE49-F238E27FC236}">
                <a16:creationId xmlns:a16="http://schemas.microsoft.com/office/drawing/2014/main" id="{940E8792-3F19-BB85-C83B-F7156855AF4F}"/>
              </a:ext>
              <a:ext uri="{C183D7F6-B498-43B3-948B-1728B52AA6E4}">
                <adec:decorative xmlns:adec="http://schemas.microsoft.com/office/drawing/2017/decorative" val="0"/>
              </a:ext>
            </a:extLst>
          </p:cNvPr>
          <p:cNvPicPr>
            <a:picLocks noChangeAspect="1"/>
          </p:cNvPicPr>
          <p:nvPr/>
        </p:nvPicPr>
        <p:blipFill>
          <a:blip r:embed="rId5" cstate="print">
            <a:extLst>
              <a:ext uri="{28A0092B-C50C-407E-A947-70E740481C1C}">
                <a14:useLocalDpi xmlns:a14="http://schemas.microsoft.com/office/drawing/2010/main" val="0"/>
              </a:ext>
            </a:extLst>
          </a:blip>
          <a:srcRect t="5009" b="5009"/>
          <a:stretch/>
        </p:blipFill>
        <p:spPr>
          <a:xfrm>
            <a:off x="407119" y="5916386"/>
            <a:ext cx="4746299" cy="2783477"/>
          </a:xfrm>
          <a:prstGeom prst="rect">
            <a:avLst/>
          </a:prstGeom>
          <a:effectLst/>
        </p:spPr>
      </p:pic>
      <p:sp>
        <p:nvSpPr>
          <p:cNvPr id="2" name="Text Placeholder 2">
            <a:extLst>
              <a:ext uri="{FF2B5EF4-FFF2-40B4-BE49-F238E27FC236}">
                <a16:creationId xmlns:a16="http://schemas.microsoft.com/office/drawing/2014/main" id="{9D31B1EE-E0FF-5723-363F-EF3EA4600FA9}"/>
              </a:ext>
            </a:extLst>
          </p:cNvPr>
          <p:cNvSpPr txBox="1">
            <a:spLocks/>
          </p:cNvSpPr>
          <p:nvPr/>
        </p:nvSpPr>
        <p:spPr>
          <a:xfrm>
            <a:off x="5801524" y="5421677"/>
            <a:ext cx="1863586" cy="122089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3. Select the three vertical dots in the upper right of an article in your search results to cite, Add to project folder, share, and download.</a:t>
            </a:r>
          </a:p>
        </p:txBody>
      </p:sp>
      <p:sp>
        <p:nvSpPr>
          <p:cNvPr id="14" name="Text Placeholder 2">
            <a:extLst>
              <a:ext uri="{FF2B5EF4-FFF2-40B4-BE49-F238E27FC236}">
                <a16:creationId xmlns:a16="http://schemas.microsoft.com/office/drawing/2014/main" id="{C5DB6CC2-9FAE-8D0F-F871-B4EA8F9699FC}"/>
              </a:ext>
            </a:extLst>
          </p:cNvPr>
          <p:cNvSpPr txBox="1">
            <a:spLocks/>
          </p:cNvSpPr>
          <p:nvPr/>
        </p:nvSpPr>
        <p:spPr>
          <a:xfrm>
            <a:off x="5412013" y="6732627"/>
            <a:ext cx="2182383" cy="2076056"/>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4. Not all articles in EBSCO resources are available in full text. In your results list, look for the Access Options dropdown menu for the available format under the article description. If there is not one, request the full text of the article through your library’s interlibrary loan service.</a:t>
            </a:r>
          </a:p>
        </p:txBody>
      </p:sp>
      <p:pic>
        <p:nvPicPr>
          <p:cNvPr id="1036" name="Picture Placeholder 4" descr="Wisconsin Department of Public Instruction logo.">
            <a:extLst>
              <a:ext uri="{FF2B5EF4-FFF2-40B4-BE49-F238E27FC236}">
                <a16:creationId xmlns:a16="http://schemas.microsoft.com/office/drawing/2014/main" id="{4A5B72BE-EC60-3FD7-5CE6-502259D6F671}"/>
              </a:ext>
              <a:ext uri="{C183D7F6-B498-43B3-948B-1728B52AA6E4}">
                <adec:decorative xmlns:adec="http://schemas.microsoft.com/office/drawing/2017/decorative" val="0"/>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391138" y="8957847"/>
            <a:ext cx="2265585" cy="549603"/>
          </a:xfrm>
          <a:prstGeom prst="rect">
            <a:avLst/>
          </a:prstGeom>
          <a:effectLst/>
        </p:spPr>
      </p:pic>
      <p:pic>
        <p:nvPicPr>
          <p:cNvPr id="1037" name="Picture Placeholder 4" descr="Institute of Museum and Library Services logo.">
            <a:extLst>
              <a:ext uri="{FF2B5EF4-FFF2-40B4-BE49-F238E27FC236}">
                <a16:creationId xmlns:a16="http://schemas.microsoft.com/office/drawing/2014/main" id="{0614E0C0-9D02-8DB6-1D83-9389B152E2A2}"/>
              </a:ext>
              <a:ext uri="{C183D7F6-B498-43B3-948B-1728B52AA6E4}">
                <adec:decorative xmlns:adec="http://schemas.microsoft.com/office/drawing/2017/decorative" val="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672494" y="8957847"/>
            <a:ext cx="1213706" cy="549603"/>
          </a:xfrm>
          <a:prstGeom prst="rect">
            <a:avLst/>
          </a:prstGeom>
          <a:effectLst/>
        </p:spPr>
      </p:pic>
      <p:sp>
        <p:nvSpPr>
          <p:cNvPr id="1038" name="Text Placeholder 2">
            <a:extLst>
              <a:ext uri="{FF2B5EF4-FFF2-40B4-BE49-F238E27FC236}">
                <a16:creationId xmlns:a16="http://schemas.microsoft.com/office/drawing/2014/main" id="{A87D6BED-643C-0F65-B4AA-D092FCF48032}"/>
              </a:ext>
            </a:extLst>
          </p:cNvPr>
          <p:cNvSpPr txBox="1">
            <a:spLocks/>
          </p:cNvSpPr>
          <p:nvPr/>
        </p:nvSpPr>
        <p:spPr>
          <a:xfrm>
            <a:off x="3928532" y="9025576"/>
            <a:ext cx="3729568" cy="48968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000" dirty="0">
                <a:solidFill>
                  <a:srgbClr val="000000"/>
                </a:solidFill>
                <a:latin typeface="Lato" panose="020F0502020204030203" pitchFamily="34" charset="0"/>
              </a:rPr>
              <a:t>Provided by the Department of Public Instruction. Funding provided through the Universal Service Fund and the Institute of Museum and Library Services.</a:t>
            </a:r>
            <a:endParaRPr lang="en-US" sz="1000" dirty="0"/>
          </a:p>
        </p:txBody>
      </p:sp>
      <p:sp>
        <p:nvSpPr>
          <p:cNvPr id="24" name="Rectangle 23">
            <a:extLst>
              <a:ext uri="{FF2B5EF4-FFF2-40B4-BE49-F238E27FC236}">
                <a16:creationId xmlns:a16="http://schemas.microsoft.com/office/drawing/2014/main" id="{E94BB84E-670D-4452-A6A8-A2140DB20D0C}"/>
              </a:ext>
              <a:ext uri="{C183D7F6-B498-43B3-948B-1728B52AA6E4}">
                <adec:decorative xmlns:adec="http://schemas.microsoft.com/office/drawing/2017/decorative" val="1"/>
              </a:ext>
            </a:extLst>
          </p:cNvPr>
          <p:cNvSpPr/>
          <p:nvPr/>
        </p:nvSpPr>
        <p:spPr>
          <a:xfrm>
            <a:off x="0" y="9568715"/>
            <a:ext cx="7772400" cy="489685"/>
          </a:xfrm>
          <a:prstGeom prst="rect">
            <a:avLst/>
          </a:prstGeom>
          <a:solidFill>
            <a:srgbClr val="2242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Tree>
    <p:extLst>
      <p:ext uri="{BB962C8B-B14F-4D97-AF65-F5344CB8AC3E}">
        <p14:creationId xmlns:p14="http://schemas.microsoft.com/office/powerpoint/2010/main" val="87972760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0D5F934DA1BE49B3B3F9159900EAAC" ma:contentTypeVersion="21" ma:contentTypeDescription="Create a new document." ma:contentTypeScope="" ma:versionID="5cc56adc8b7ee982a1c4a256661d7890">
  <xsd:schema xmlns:xsd="http://www.w3.org/2001/XMLSchema" xmlns:xs="http://www.w3.org/2001/XMLSchema" xmlns:p="http://schemas.microsoft.com/office/2006/metadata/properties" xmlns:ns1="http://schemas.microsoft.com/sharepoint/v3" xmlns:ns2="3705e7c2-6d2e-44c1-91c3-8b7ff98ec150" xmlns:ns3="2e012255-b838-4391-8643-1b756ed2d8a3" targetNamespace="http://schemas.microsoft.com/office/2006/metadata/properties" ma:root="true" ma:fieldsID="1d8fc8575b35b60b7d42c4c8c1b17dd0" ns1:_="" ns2:_="" ns3:_="">
    <xsd:import namespace="http://schemas.microsoft.com/sharepoint/v3"/>
    <xsd:import namespace="3705e7c2-6d2e-44c1-91c3-8b7ff98ec150"/>
    <xsd:import namespace="2e012255-b838-4391-8643-1b756ed2d8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3:SharedWithUsers" minOccurs="0"/>
                <xsd:element ref="ns3:SharedWithDetails" minOccurs="0"/>
                <xsd:element ref="ns2:MediaServiceSearchProperties" minOccurs="0"/>
                <xsd:element ref="ns1:_ip_UnifiedCompliancePolicyProperties" minOccurs="0"/>
                <xsd:element ref="ns1:_ip_UnifiedCompliancePolicyUIAction" minOccurs="0"/>
                <xsd:element ref="ns3:MigrationSource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05e7c2-6d2e-44c1-91c3-8b7ff98ec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5f17300-1e6c-40ba-91a1-269fcda390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012255-b838-4391-8643-1b756ed2d8a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87ff7528-c154-45a0-aa6b-b2f138799b06}" ma:internalName="TaxCatchAll" ma:showField="CatchAllData" ma:web="2e012255-b838-4391-8643-1b756ed2d8a3">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MigrationSourceID" ma:index="28" nillable="true" ma:displayName="MigrationSourceID" ma:internalName="MigrationSourceID"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3705e7c2-6d2e-44c1-91c3-8b7ff98ec150">
      <Terms xmlns="http://schemas.microsoft.com/office/infopath/2007/PartnerControls"/>
    </lcf76f155ced4ddcb4097134ff3c332f>
    <_ip_UnifiedCompliancePolicyProperties xmlns="http://schemas.microsoft.com/sharepoint/v3" xsi:nil="true"/>
    <TaxCatchAll xmlns="2e012255-b838-4391-8643-1b756ed2d8a3" xsi:nil="true"/>
  </documentManagement>
</p:properties>
</file>

<file path=customXml/itemProps1.xml><?xml version="1.0" encoding="utf-8"?>
<ds:datastoreItem xmlns:ds="http://schemas.openxmlformats.org/officeDocument/2006/customXml" ds:itemID="{F5CA85ED-AD2A-4C21-88FD-1D8E2FD27584}">
  <ds:schemaRefs>
    <ds:schemaRef ds:uri="http://schemas.microsoft.com/sharepoint/v3/contenttype/forms"/>
  </ds:schemaRefs>
</ds:datastoreItem>
</file>

<file path=customXml/itemProps2.xml><?xml version="1.0" encoding="utf-8"?>
<ds:datastoreItem xmlns:ds="http://schemas.openxmlformats.org/officeDocument/2006/customXml" ds:itemID="{1E13F45F-7BD4-420E-B215-D6A11E7BC9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05e7c2-6d2e-44c1-91c3-8b7ff98ec150"/>
    <ds:schemaRef ds:uri="2e012255-b838-4391-8643-1b756ed2d8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765E2D-4430-4B87-9D4A-BC6BD56AB684}">
  <ds:schemaRefs>
    <ds:schemaRef ds:uri="http://purl.org/dc/terms/"/>
    <ds:schemaRef ds:uri="http://schemas.openxmlformats.org/package/2006/metadata/core-properties"/>
    <ds:schemaRef ds:uri="http://purl.org/dc/dcmitype/"/>
    <ds:schemaRef ds:uri="2e012255-b838-4391-8643-1b756ed2d8a3"/>
    <ds:schemaRef ds:uri="3705e7c2-6d2e-44c1-91c3-8b7ff98ec150"/>
    <ds:schemaRef ds:uri="http://purl.org/dc/elements/1.1/"/>
    <ds:schemaRef ds:uri="http://schemas.microsoft.com/office/2006/metadata/properties"/>
    <ds:schemaRef ds:uri="http://schemas.microsoft.com/office/2006/documentManagement/types"/>
    <ds:schemaRef ds:uri="http://schemas.microsoft.com/sharepoint/v3"/>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2029</TotalTime>
  <Words>212</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Lato</vt:lpstr>
      <vt:lpstr>Office 2013 - 2022 Theme</vt:lpstr>
      <vt:lpstr>Basic Search on EBSCO Interfaces The Basic Search in EBSCOhost interface has an updated look! Select default limiters prior to search or narrow results based on many filter options to quickly find relevant research.</vt:lpstr>
    </vt:vector>
  </TitlesOfParts>
  <Manager/>
  <Company>Wisconsin Department of Public Instruction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BadgerLink</dc:title>
  <dc:subject/>
  <dc:creator>Champoux, Jennifer L.   DPI</dc:creator>
  <cp:keywords/>
  <dc:description/>
  <cp:lastModifiedBy>Champoux, Jennifer L.   DPI</cp:lastModifiedBy>
  <cp:revision>111</cp:revision>
  <cp:lastPrinted>2019-03-27T14:23:35Z</cp:lastPrinted>
  <dcterms:created xsi:type="dcterms:W3CDTF">2018-05-16T19:14:47Z</dcterms:created>
  <dcterms:modified xsi:type="dcterms:W3CDTF">2026-04-02T21:18:13Z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-969730851</vt:i4>
  </property>
  <property fmtid="{D5CDD505-2E9C-101B-9397-08002B2CF9AE}" pid="3" name="_NewReviewCycle">
    <vt:lpwstr/>
  </property>
  <property fmtid="{D5CDD505-2E9C-101B-9397-08002B2CF9AE}" pid="4" name="_EmailSubject">
    <vt:lpwstr>school nursing sub-logo</vt:lpwstr>
  </property>
  <property fmtid="{D5CDD505-2E9C-101B-9397-08002B2CF9AE}" pid="5" name="_AuthorEmail">
    <vt:lpwstr>Louise.Wilson@dpi.wi.gov</vt:lpwstr>
  </property>
  <property fmtid="{D5CDD505-2E9C-101B-9397-08002B2CF9AE}" pid="6" name="_AuthorEmailDisplayName">
    <vt:lpwstr>Wilson, Louise F.   DPI</vt:lpwstr>
  </property>
  <property fmtid="{D5CDD505-2E9C-101B-9397-08002B2CF9AE}" pid="7" name="_PreviousAdHocReviewCycleID">
    <vt:i4>-47106403</vt:i4>
  </property>
  <property fmtid="{D5CDD505-2E9C-101B-9397-08002B2CF9AE}" pid="8" name="ContentTypeId">
    <vt:lpwstr>0x0101002A0D5F934DA1BE49B3B3F9159900EAAC</vt:lpwstr>
  </property>
  <property fmtid="{D5CDD505-2E9C-101B-9397-08002B2CF9AE}" pid="9" name="MediaServiceImageTags">
    <vt:lpwstr/>
  </property>
</Properties>
</file>