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</p:sldIdLst>
  <p:sldSz cx="7772400" cy="100584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3" orient="horz" pos="3161" userDrawn="1">
          <p15:clr>
            <a:srgbClr val="A4A3A4"/>
          </p15:clr>
        </p15:guide>
        <p15:guide id="4" pos="465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A3C"/>
    <a:srgbClr val="1E824C"/>
    <a:srgbClr val="009939"/>
    <a:srgbClr val="0066CC"/>
    <a:srgbClr val="224290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3044" autoAdjust="0"/>
    <p:restoredTop sz="96224" autoAdjust="0"/>
  </p:normalViewPr>
  <p:slideViewPr>
    <p:cSldViewPr snapToGrid="0">
      <p:cViewPr varScale="1">
        <p:scale>
          <a:sx n="73" d="100"/>
          <a:sy n="73" d="100"/>
        </p:scale>
        <p:origin x="2820" y="78"/>
      </p:cViewPr>
      <p:guideLst>
        <p:guide orient="horz" pos="3168"/>
        <p:guide pos="2448"/>
        <p:guide orient="horz" pos="3161"/>
        <p:guide pos="465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609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9620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131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6885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4478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16311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3432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828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8447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3535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72399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7F7F5D-7515-4066-8594-40A7256452A9}" type="datetimeFigureOut">
              <a:rPr lang="en-US" smtClean="0"/>
              <a:t>3/24/2026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AFB03B-498B-4F56-8C16-165148BF97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170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kern="1200">
          <a:solidFill>
            <a:schemeClr val="tx1"/>
          </a:solidFill>
          <a:latin typeface="+mn-lt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kern="1200">
          <a:solidFill>
            <a:schemeClr val="tx1"/>
          </a:solidFill>
          <a:latin typeface="+mn-lt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hyperlink" Target="https://badgerlink.dpi.wi.gov/resource/britannica-school" TargetMode="External"/><Relationship Id="rId13" Type="http://schemas.openxmlformats.org/officeDocument/2006/relationships/hyperlink" Target="https://www.wiscat.net/ext/validateglobal.php?cid=stwi&amp;lid=stwi&amp;dataid=2225" TargetMode="External"/><Relationship Id="rId18" Type="http://schemas.openxmlformats.org/officeDocument/2006/relationships/hyperlink" Target="https://badgerlink.dpi.wi.gov/resource/poetry-short-story-reference-source" TargetMode="External"/><Relationship Id="rId26" Type="http://schemas.openxmlformats.org/officeDocument/2006/relationships/image" Target="../media/image9.png"/><Relationship Id="rId3" Type="http://schemas.openxmlformats.org/officeDocument/2006/relationships/hyperlink" Target="https://www.wiscat.net/ext/validateglobal.php?cid=stwi&amp;lid=stwi&amp;dataid=800" TargetMode="External"/><Relationship Id="rId21" Type="http://schemas.openxmlformats.org/officeDocument/2006/relationships/hyperlink" Target="https://badgerlink.dpi.wi.gov/resource/humanities-international-complete" TargetMode="External"/><Relationship Id="rId7" Type="http://schemas.openxmlformats.org/officeDocument/2006/relationships/image" Target="../media/image3.png"/><Relationship Id="rId12" Type="http://schemas.openxmlformats.org/officeDocument/2006/relationships/hyperlink" Target="https://badgerlink.dpi.wi.gov/resource/explora-middle-high-schools" TargetMode="External"/><Relationship Id="rId17" Type="http://schemas.openxmlformats.org/officeDocument/2006/relationships/image" Target="../media/image6.png"/><Relationship Id="rId25" Type="http://schemas.openxmlformats.org/officeDocument/2006/relationships/hyperlink" Target="https://www.wiscat.net/ext/validateglobal.php?cid=stwi&amp;lid=stwi&amp;dataid=764" TargetMode="External"/><Relationship Id="rId2" Type="http://schemas.openxmlformats.org/officeDocument/2006/relationships/image" Target="../media/image1.png"/><Relationship Id="rId16" Type="http://schemas.openxmlformats.org/officeDocument/2006/relationships/hyperlink" Target="https://www.wiscat.net/ext/validateglobal.php?cid=stwi&amp;lid=stwi&amp;dataid=2224" TargetMode="External"/><Relationship Id="rId20" Type="http://schemas.openxmlformats.org/officeDocument/2006/relationships/image" Target="../media/image7.png"/><Relationship Id="rId29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www.wiscat.net/ext/validateglobal.php?cid=stwi&amp;lid=stwi&amp;dataid=1238" TargetMode="External"/><Relationship Id="rId11" Type="http://schemas.openxmlformats.org/officeDocument/2006/relationships/hyperlink" Target="https://badgerlink.dpi.wi.gov/resource/archive-wisconsin-newspapers" TargetMode="External"/><Relationship Id="rId24" Type="http://schemas.openxmlformats.org/officeDocument/2006/relationships/hyperlink" Target="https://badgerlink.dpi.wi.gov/resource/novelist" TargetMode="External"/><Relationship Id="rId5" Type="http://schemas.openxmlformats.org/officeDocument/2006/relationships/hyperlink" Target="https://badgerlink.dpi.wi.gov/resource/teachingbooks" TargetMode="External"/><Relationship Id="rId15" Type="http://schemas.openxmlformats.org/officeDocument/2006/relationships/hyperlink" Target="https://badgerlink.dpi.wi.gov/resource/literary-reference-source-plus" TargetMode="External"/><Relationship Id="rId23" Type="http://schemas.openxmlformats.org/officeDocument/2006/relationships/image" Target="../media/image8.png"/><Relationship Id="rId28" Type="http://schemas.openxmlformats.org/officeDocument/2006/relationships/image" Target="../media/image10.png"/><Relationship Id="rId10" Type="http://schemas.openxmlformats.org/officeDocument/2006/relationships/image" Target="../media/image4.png"/><Relationship Id="rId19" Type="http://schemas.openxmlformats.org/officeDocument/2006/relationships/hyperlink" Target="https://www.wiscat.net/ext/validateglobal.php?cid=stwi&amp;lid=stwi&amp;dataid=1226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www.wiscat.net/ext/validateglobal.php?cid=stwi&amp;lid=stwi&amp;dataid=1967" TargetMode="External"/><Relationship Id="rId14" Type="http://schemas.openxmlformats.org/officeDocument/2006/relationships/image" Target="../media/image5.png"/><Relationship Id="rId22" Type="http://schemas.openxmlformats.org/officeDocument/2006/relationships/hyperlink" Target="https://www.wiscat.net/ext/validateglobal.php?cid=stwi&amp;lid=stwi&amp;dataid=183" TargetMode="External"/><Relationship Id="rId27" Type="http://schemas.openxmlformats.org/officeDocument/2006/relationships/hyperlink" Target="https://badgerlink.dpi.wi.gov/resource/novelist-k-8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2"/>
            <a:ext cx="7772400" cy="489684"/>
          </a:xfrm>
          <a:prstGeom prst="rect">
            <a:avLst/>
          </a:prstGeom>
          <a:solidFill>
            <a:srgbClr val="99CA3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sp>
        <p:nvSpPr>
          <p:cNvPr id="6" name="Title 13">
            <a:extLst>
              <a:ext uri="{FF2B5EF4-FFF2-40B4-BE49-F238E27FC236}">
                <a16:creationId xmlns:a16="http://schemas.microsoft.com/office/drawing/2014/main" id="{F00B025D-EDF3-A5B6-A10C-4C0CC2CBBEF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262792" y="692528"/>
            <a:ext cx="4395308" cy="1105248"/>
          </a:xfrm>
        </p:spPr>
        <p:txBody>
          <a:bodyPr>
            <a:normAutofit fontScale="90000"/>
          </a:bodyPr>
          <a:lstStyle/>
          <a:p>
            <a:pPr algn="l"/>
            <a:r>
              <a:rPr lang="en-US" sz="2100" b="1" dirty="0">
                <a:solidFill>
                  <a:srgbClr val="224290"/>
                </a:solidFill>
                <a:latin typeface="Lato" panose="020F0502020204030203" pitchFamily="34" charset="0"/>
              </a:rPr>
              <a:t>English Language Arts Resource Guide</a:t>
            </a:r>
            <a:br>
              <a:rPr lang="en-US" sz="5400" b="1" dirty="0">
                <a:solidFill>
                  <a:srgbClr val="224290"/>
                </a:solidFill>
                <a:latin typeface="Lato" panose="020F0502020204030203" pitchFamily="34" charset="0"/>
              </a:rPr>
            </a:br>
            <a:r>
              <a:rPr lang="en-US" sz="1600" b="1" dirty="0">
                <a:latin typeface="Lato" panose="020F0502020204030203" pitchFamily="34" charset="0"/>
              </a:rPr>
              <a:t>Find a great collection of resources for your English Language Arts classroom! Discover informational and research resources as well as fiction book recommendations and literary criticism.</a:t>
            </a:r>
          </a:p>
        </p:txBody>
      </p:sp>
      <p:pic>
        <p:nvPicPr>
          <p:cNvPr id="7" name="Picture Placeholder 4" descr="Badgerlink logo">
            <a:extLst>
              <a:ext uri="{FF2B5EF4-FFF2-40B4-BE49-F238E27FC236}">
                <a16:creationId xmlns:a16="http://schemas.microsoft.com/office/drawing/2014/main" id="{07126B32-06F8-C746-0ACB-403F341A487E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64" b="764"/>
          <a:stretch/>
        </p:blipFill>
        <p:spPr>
          <a:xfrm>
            <a:off x="246783" y="757618"/>
            <a:ext cx="3016009" cy="959429"/>
          </a:xfrm>
          <a:prstGeom prst="rect">
            <a:avLst/>
          </a:prstGeom>
          <a:effectLst/>
        </p:spPr>
      </p:pic>
      <p:sp>
        <p:nvSpPr>
          <p:cNvPr id="16" name="Rectangle 15">
            <a:extLst>
              <a:ext uri="{FF2B5EF4-FFF2-40B4-BE49-F238E27FC236}">
                <a16:creationId xmlns:a16="http://schemas.microsoft.com/office/drawing/2014/main" id="{7BE47047-64E7-40F9-F9FF-35274240D9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143" y="1928345"/>
            <a:ext cx="7543800" cy="8310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1" name="Picture Placeholder 4" descr="TeachingBooks logo.">
            <a:hlinkClick r:id="rId3"/>
            <a:extLst>
              <a:ext uri="{FF2B5EF4-FFF2-40B4-BE49-F238E27FC236}">
                <a16:creationId xmlns:a16="http://schemas.microsoft.com/office/drawing/2014/main" id="{940E8792-3F19-BB85-C83B-F7156855AF4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7895" y="1984979"/>
            <a:ext cx="1707887" cy="427502"/>
          </a:xfrm>
          <a:prstGeom prst="rect">
            <a:avLst/>
          </a:prstGeom>
          <a:effectLst/>
        </p:spPr>
      </p:pic>
      <p:sp>
        <p:nvSpPr>
          <p:cNvPr id="10" name="Text Placeholder 2">
            <a:extLst>
              <a:ext uri="{FF2B5EF4-FFF2-40B4-BE49-F238E27FC236}">
                <a16:creationId xmlns:a16="http://schemas.microsoft.com/office/drawing/2014/main" id="{C5F0508F-FEDA-582A-C26F-18CD1A8CA7D2}"/>
              </a:ext>
            </a:extLst>
          </p:cNvPr>
          <p:cNvSpPr txBox="1">
            <a:spLocks/>
          </p:cNvSpPr>
          <p:nvPr/>
        </p:nvSpPr>
        <p:spPr>
          <a:xfrm>
            <a:off x="2032108" y="1930540"/>
            <a:ext cx="5493509" cy="76111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TeachingBooks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An engaging collection of resources that brings books to life.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5"/>
              </a:rPr>
              <a:t>Details and how to use.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F977536B-5C29-1C8F-1364-125C104595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143" y="2884606"/>
            <a:ext cx="7543800" cy="767855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2" name="Picture Placeholder 4" descr="Britannica School logo.">
            <a:hlinkClick r:id="rId6"/>
            <a:extLst>
              <a:ext uri="{FF2B5EF4-FFF2-40B4-BE49-F238E27FC236}">
                <a16:creationId xmlns:a16="http://schemas.microsoft.com/office/drawing/2014/main" id="{38C2B0DC-6708-D999-93E4-926E39913B3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05633" y="3020780"/>
            <a:ext cx="1729490" cy="472726"/>
          </a:xfrm>
          <a:prstGeom prst="rect">
            <a:avLst/>
          </a:prstGeom>
          <a:effectLst/>
        </p:spPr>
      </p:pic>
      <p:sp>
        <p:nvSpPr>
          <p:cNvPr id="11" name="Text Placeholder 2">
            <a:extLst>
              <a:ext uri="{FF2B5EF4-FFF2-40B4-BE49-F238E27FC236}">
                <a16:creationId xmlns:a16="http://schemas.microsoft.com/office/drawing/2014/main" id="{CB68F7F1-3434-0D79-7830-0A8A33CDDFD7}"/>
              </a:ext>
            </a:extLst>
          </p:cNvPr>
          <p:cNvSpPr txBox="1">
            <a:spLocks/>
          </p:cNvSpPr>
          <p:nvPr/>
        </p:nvSpPr>
        <p:spPr>
          <a:xfrm>
            <a:off x="2026457" y="2916176"/>
            <a:ext cx="5493509" cy="763878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Britannica School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Encyclopedia articles with images, videos, and biographies for all ages. </a:t>
            </a:r>
            <a:r>
              <a:rPr lang="en-US" sz="1400" dirty="0">
                <a:latin typeface="Lato" panose="020F0502020204030203" pitchFamily="34" charset="0"/>
                <a:hlinkClick r:id="rId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F88C568-341B-CB2C-7426-40E0EE9F7A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8143" y="3783030"/>
            <a:ext cx="7543800" cy="83758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  <p:pic>
        <p:nvPicPr>
          <p:cNvPr id="2" name="Picture Placeholder 4" descr="Explora logo.">
            <a:hlinkClick r:id="rId9"/>
            <a:extLst>
              <a:ext uri="{FF2B5EF4-FFF2-40B4-BE49-F238E27FC236}">
                <a16:creationId xmlns:a16="http://schemas.microsoft.com/office/drawing/2014/main" id="{4B0B4165-9538-C311-0CD7-F173CAADCCA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370" y="3902182"/>
            <a:ext cx="1700016" cy="495838"/>
          </a:xfrm>
          <a:prstGeom prst="rect">
            <a:avLst/>
          </a:prstGeom>
          <a:effectLst/>
        </p:spPr>
      </p:pic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57869C60-7FE9-FEB0-11F6-72043A23FDBD}"/>
              </a:ext>
            </a:extLst>
          </p:cNvPr>
          <p:cNvSpPr txBox="1">
            <a:spLocks/>
          </p:cNvSpPr>
          <p:nvPr/>
        </p:nvSpPr>
        <p:spPr>
          <a:xfrm>
            <a:off x="2021204" y="3808380"/>
            <a:ext cx="5625992" cy="784020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Explora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Interface that searches magazines, newspapers, encyclopedias, and other reliable sources for all ages. </a:t>
            </a:r>
            <a:r>
              <a:rPr lang="en-US" sz="1400" dirty="0">
                <a:latin typeface="Lato" panose="020F0502020204030203" pitchFamily="34" charset="0"/>
                <a:hlinkClick r:id="rId11"/>
              </a:rPr>
              <a:t>Details </a:t>
            </a:r>
            <a:r>
              <a:rPr lang="en-US" sz="1400" dirty="0">
                <a:latin typeface="Lato" panose="020F0502020204030203" pitchFamily="34" charset="0"/>
                <a:hlinkClick r:id="rId12"/>
              </a:rPr>
              <a:t>and</a:t>
            </a:r>
            <a:r>
              <a:rPr lang="en-US" sz="1400" dirty="0">
                <a:latin typeface="Lato" panose="020F0502020204030203" pitchFamily="34" charset="0"/>
                <a:hlinkClick r:id="rId11"/>
              </a:rPr>
              <a:t>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13ADD60-F4D6-54E4-ADAB-C7AEA5FB41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4748319"/>
            <a:ext cx="7543800" cy="235564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1033" name="Picture Placeholder 4" descr="Literary Reference Source logo.">
            <a:hlinkClick r:id="rId13"/>
            <a:extLst>
              <a:ext uri="{FF2B5EF4-FFF2-40B4-BE49-F238E27FC236}">
                <a16:creationId xmlns:a16="http://schemas.microsoft.com/office/drawing/2014/main" id="{63647976-258E-2C64-DE44-FF1CBD4E5B4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1764" y="4846698"/>
            <a:ext cx="1404004" cy="585470"/>
          </a:xfrm>
          <a:prstGeom prst="rect">
            <a:avLst/>
          </a:prstGeom>
          <a:effectLst/>
        </p:spPr>
      </p:pic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C5DB6CC2-9FAE-8D0F-F871-B4EA8F9699FC}"/>
              </a:ext>
            </a:extLst>
          </p:cNvPr>
          <p:cNvSpPr txBox="1">
            <a:spLocks/>
          </p:cNvSpPr>
          <p:nvPr/>
        </p:nvSpPr>
        <p:spPr>
          <a:xfrm>
            <a:off x="2032108" y="4751181"/>
            <a:ext cx="5493509" cy="740357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Literary Reference Source Plus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Collection of literary criticism and reference works. 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  <a:hlinkClick r:id="rId15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5" name="Picture Placeholder 4" descr="Poetry and Short Story Reference Source logo.">
            <a:hlinkClick r:id="rId16"/>
            <a:extLst>
              <a:ext uri="{FF2B5EF4-FFF2-40B4-BE49-F238E27FC236}">
                <a16:creationId xmlns:a16="http://schemas.microsoft.com/office/drawing/2014/main" id="{A329B84C-2362-6D0E-973A-4D202575302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70640" y="5661650"/>
            <a:ext cx="1405128" cy="585470"/>
          </a:xfrm>
          <a:prstGeom prst="rect">
            <a:avLst/>
          </a:prstGeom>
          <a:effectLst/>
        </p:spPr>
      </p:pic>
      <p:sp>
        <p:nvSpPr>
          <p:cNvPr id="19" name="Text Placeholder 2">
            <a:extLst>
              <a:ext uri="{FF2B5EF4-FFF2-40B4-BE49-F238E27FC236}">
                <a16:creationId xmlns:a16="http://schemas.microsoft.com/office/drawing/2014/main" id="{0EB78638-A91D-F11C-9446-32C65ADF128C}"/>
              </a:ext>
            </a:extLst>
          </p:cNvPr>
          <p:cNvSpPr txBox="1">
            <a:spLocks/>
          </p:cNvSpPr>
          <p:nvPr/>
        </p:nvSpPr>
        <p:spPr>
          <a:xfrm>
            <a:off x="2032108" y="5510743"/>
            <a:ext cx="5706023" cy="782329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Poetry and Short Story Reference Source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classic contemporary poems, short stories, biographies, and essays. </a:t>
            </a:r>
            <a:r>
              <a:rPr lang="en-US" sz="1400" dirty="0">
                <a:latin typeface="Lato" panose="020F0502020204030203" pitchFamily="34" charset="0"/>
                <a:hlinkClick r:id="rId18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4" name="Picture Placeholder 4" descr="Humanities International Complete logo.">
            <a:hlinkClick r:id="rId19"/>
            <a:extLst>
              <a:ext uri="{FF2B5EF4-FFF2-40B4-BE49-F238E27FC236}">
                <a16:creationId xmlns:a16="http://schemas.microsoft.com/office/drawing/2014/main" id="{79505063-B20D-8FEB-C2B1-8A0BCE8F87ED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96171" y="6362821"/>
            <a:ext cx="1548414" cy="451620"/>
          </a:xfrm>
          <a:prstGeom prst="rect">
            <a:avLst/>
          </a:prstGeom>
          <a:effectLst/>
        </p:spPr>
      </p:pic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2DC00715-1074-93C9-5F8F-95D76131CB5A}"/>
              </a:ext>
            </a:extLst>
          </p:cNvPr>
          <p:cNvSpPr txBox="1">
            <a:spLocks/>
          </p:cNvSpPr>
          <p:nvPr/>
        </p:nvSpPr>
        <p:spPr>
          <a:xfrm>
            <a:off x="2026458" y="6275507"/>
            <a:ext cx="5615485" cy="73567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>
                <a:latin typeface="Lato" panose="020F0502020204030203" pitchFamily="34" charset="0"/>
              </a:rPr>
              <a:t>Humanities International Complete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Full text information on literature, philosophy, the arts, and history. </a:t>
            </a:r>
            <a:r>
              <a:rPr lang="en-US" sz="1400" dirty="0">
                <a:latin typeface="Lato" panose="020F0502020204030203" pitchFamily="34" charset="0"/>
                <a:hlinkClick r:id="rId21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77CEF0C9-B9C1-8B52-A8C9-745F8EF3AE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" y="7225746"/>
            <a:ext cx="7543800" cy="160549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/>
          </a:p>
        </p:txBody>
      </p:sp>
      <p:pic>
        <p:nvPicPr>
          <p:cNvPr id="5" name="Picture Placeholder 4" descr="NoveList logo.">
            <a:hlinkClick r:id="rId22"/>
            <a:extLst>
              <a:ext uri="{FF2B5EF4-FFF2-40B4-BE49-F238E27FC236}">
                <a16:creationId xmlns:a16="http://schemas.microsoft.com/office/drawing/2014/main" id="{A3E62089-07B1-1420-25A0-BD3D2FF69BEF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0675" y="7328868"/>
            <a:ext cx="1729490" cy="505011"/>
          </a:xfrm>
          <a:prstGeom prst="rect">
            <a:avLst/>
          </a:prstGeom>
          <a:effectLst/>
        </p:spPr>
      </p:pic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C1311A4E-863D-4ADF-353F-630AD7507D79}"/>
              </a:ext>
            </a:extLst>
          </p:cNvPr>
          <p:cNvSpPr txBox="1">
            <a:spLocks/>
          </p:cNvSpPr>
          <p:nvPr/>
        </p:nvSpPr>
        <p:spPr>
          <a:xfrm>
            <a:off x="2021415" y="7248991"/>
            <a:ext cx="5498551" cy="796126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err="1">
                <a:latin typeface="Lato" panose="020F0502020204030203" pitchFamily="34" charset="0"/>
              </a:rPr>
              <a:t>NoveList</a:t>
            </a:r>
            <a:endParaRPr lang="en-US" sz="1600" b="1" dirty="0">
              <a:latin typeface="Lato" panose="020F0502020204030203" pitchFamily="34" charset="0"/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Fiction recommendation resource with </a:t>
            </a:r>
            <a:r>
              <a:rPr lang="en-US" sz="1400" dirty="0" err="1">
                <a:latin typeface="Lato" panose="020F0502020204030203" pitchFamily="34" charset="0"/>
              </a:rPr>
              <a:t>readalikes</a:t>
            </a:r>
            <a:r>
              <a:rPr lang="en-US" sz="1400" dirty="0">
                <a:latin typeface="Lato" panose="020F0502020204030203" pitchFamily="34" charset="0"/>
              </a:rPr>
              <a:t>, discussion guides, and reading lists. </a:t>
            </a:r>
            <a:r>
              <a:rPr lang="en-US" sz="1400" dirty="0">
                <a:latin typeface="Lato" panose="020F0502020204030203" pitchFamily="34" charset="0"/>
                <a:hlinkClick r:id="rId24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8" name="Picture Placeholder 4" descr="NoveList K-8 logo. ">
            <a:hlinkClick r:id="rId25"/>
            <a:extLst>
              <a:ext uri="{FF2B5EF4-FFF2-40B4-BE49-F238E27FC236}">
                <a16:creationId xmlns:a16="http://schemas.microsoft.com/office/drawing/2014/main" id="{591F4784-C240-8435-E6D6-8CE3EBBFBA9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22988" y="8138198"/>
            <a:ext cx="1694781" cy="496570"/>
          </a:xfrm>
          <a:prstGeom prst="rect">
            <a:avLst/>
          </a:prstGeom>
          <a:effectLst/>
        </p:spPr>
      </p:pic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E4B544F-FC77-51CD-9DC7-CBFF27E37E16}"/>
              </a:ext>
            </a:extLst>
          </p:cNvPr>
          <p:cNvSpPr txBox="1">
            <a:spLocks/>
          </p:cNvSpPr>
          <p:nvPr/>
        </p:nvSpPr>
        <p:spPr>
          <a:xfrm>
            <a:off x="2021415" y="8098571"/>
            <a:ext cx="5498551" cy="597582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 err="1">
                <a:latin typeface="Lato" panose="020F0502020204030203" pitchFamily="34" charset="0"/>
              </a:rPr>
              <a:t>NoveList</a:t>
            </a:r>
            <a:r>
              <a:rPr lang="en-US" sz="1600" b="1" dirty="0">
                <a:latin typeface="Lato" panose="020F0502020204030203" pitchFamily="34" charset="0"/>
              </a:rPr>
              <a:t> K-8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>
                <a:latin typeface="Lato" panose="020F0502020204030203" pitchFamily="34" charset="0"/>
              </a:rPr>
              <a:t>Children’s-only version of </a:t>
            </a:r>
            <a:r>
              <a:rPr lang="en-US" sz="1400" dirty="0" err="1">
                <a:latin typeface="Lato" panose="020F0502020204030203" pitchFamily="34" charset="0"/>
              </a:rPr>
              <a:t>NoveList</a:t>
            </a:r>
            <a:r>
              <a:rPr lang="en-US" sz="1400" dirty="0">
                <a:latin typeface="Lato" panose="020F0502020204030203" pitchFamily="34" charset="0"/>
              </a:rPr>
              <a:t>. </a:t>
            </a:r>
            <a:r>
              <a:rPr lang="en-US" sz="1400" dirty="0">
                <a:latin typeface="Lato" panose="020F0502020204030203" pitchFamily="34" charset="0"/>
                <a:hlinkClick r:id="rId27"/>
              </a:rPr>
              <a:t>Details and how to use. </a:t>
            </a:r>
            <a:endParaRPr lang="en-US" sz="1400" b="1" dirty="0">
              <a:latin typeface="Lato" panose="020F0502020204030203" pitchFamily="34" charset="0"/>
            </a:endParaRPr>
          </a:p>
        </p:txBody>
      </p:sp>
      <p:pic>
        <p:nvPicPr>
          <p:cNvPr id="1036" name="Picture Placeholder 4" descr="Wisconsin Department of Public Instruction logo">
            <a:extLst>
              <a:ext uri="{FF2B5EF4-FFF2-40B4-BE49-F238E27FC236}">
                <a16:creationId xmlns:a16="http://schemas.microsoft.com/office/drawing/2014/main" id="{4A5B72BE-EC60-3FD7-5CE6-502259D6F671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91138" y="8957847"/>
            <a:ext cx="2265585" cy="549603"/>
          </a:xfrm>
          <a:prstGeom prst="rect">
            <a:avLst/>
          </a:prstGeom>
          <a:effectLst/>
        </p:spPr>
      </p:pic>
      <p:pic>
        <p:nvPicPr>
          <p:cNvPr id="1037" name="Picture Placeholder 4" descr="Institute of Museum and Library Services logo">
            <a:extLst>
              <a:ext uri="{FF2B5EF4-FFF2-40B4-BE49-F238E27FC236}">
                <a16:creationId xmlns:a16="http://schemas.microsoft.com/office/drawing/2014/main" id="{0614E0C0-9D02-8DB6-1D83-9389B152E2A2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PicPr>
            <a:picLocks noChangeAspect="1"/>
          </p:cNvPicPr>
          <p:nvPr/>
        </p:nvPicPr>
        <p:blipFill>
          <a:blip r:embed="rId2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72494" y="8957847"/>
            <a:ext cx="1213706" cy="549603"/>
          </a:xfrm>
          <a:prstGeom prst="rect">
            <a:avLst/>
          </a:prstGeom>
          <a:effectLst/>
        </p:spPr>
      </p:pic>
      <p:sp>
        <p:nvSpPr>
          <p:cNvPr id="1038" name="Text Placeholder 2">
            <a:extLst>
              <a:ext uri="{FF2B5EF4-FFF2-40B4-BE49-F238E27FC236}">
                <a16:creationId xmlns:a16="http://schemas.microsoft.com/office/drawing/2014/main" id="{A87D6BED-643C-0F65-B4AA-D092FCF48032}"/>
              </a:ext>
            </a:extLst>
          </p:cNvPr>
          <p:cNvSpPr txBox="1">
            <a:spLocks/>
          </p:cNvSpPr>
          <p:nvPr/>
        </p:nvSpPr>
        <p:spPr>
          <a:xfrm>
            <a:off x="3928532" y="9025576"/>
            <a:ext cx="3729568" cy="489685"/>
          </a:xfrm>
          <a:prstGeom prst="rect">
            <a:avLst/>
          </a:prstGeom>
        </p:spPr>
        <p:txBody>
          <a:bodyPr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000" dirty="0">
                <a:solidFill>
                  <a:srgbClr val="000000"/>
                </a:solidFill>
                <a:latin typeface="Lato" panose="020F0502020204030203" pitchFamily="34" charset="0"/>
              </a:rPr>
              <a:t>Provided by the Department of Public Instruction. Funding provided through the Universal Service Fund and the Institute of Museum and Library Services.</a:t>
            </a:r>
            <a:endParaRPr lang="en-US" sz="1000" dirty="0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E94BB84E-670D-4452-A6A8-A2140DB20D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9568715"/>
            <a:ext cx="7772400" cy="489685"/>
          </a:xfrm>
          <a:prstGeom prst="rect">
            <a:avLst/>
          </a:prstGeom>
          <a:solidFill>
            <a:srgbClr val="22429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207" dirty="0"/>
          </a:p>
        </p:txBody>
      </p:sp>
    </p:spTree>
    <p:extLst>
      <p:ext uri="{BB962C8B-B14F-4D97-AF65-F5344CB8AC3E}">
        <p14:creationId xmlns:p14="http://schemas.microsoft.com/office/powerpoint/2010/main" val="879727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cf76f155ced4ddcb4097134ff3c332f xmlns="3705e7c2-6d2e-44c1-91c3-8b7ff98ec150">
      <Terms xmlns="http://schemas.microsoft.com/office/infopath/2007/PartnerControls"/>
    </lcf76f155ced4ddcb4097134ff3c332f>
    <_ip_UnifiedCompliancePolicyProperties xmlns="http://schemas.microsoft.com/sharepoint/v3" xsi:nil="true"/>
    <TaxCatchAll xmlns="2e012255-b838-4391-8643-1b756ed2d8a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A0D5F934DA1BE49B3B3F9159900EAAC" ma:contentTypeVersion="21" ma:contentTypeDescription="Create a new document." ma:contentTypeScope="" ma:versionID="5cc56adc8b7ee982a1c4a256661d7890">
  <xsd:schema xmlns:xsd="http://www.w3.org/2001/XMLSchema" xmlns:xs="http://www.w3.org/2001/XMLSchema" xmlns:p="http://schemas.microsoft.com/office/2006/metadata/properties" xmlns:ns1="http://schemas.microsoft.com/sharepoint/v3" xmlns:ns2="3705e7c2-6d2e-44c1-91c3-8b7ff98ec150" xmlns:ns3="2e012255-b838-4391-8643-1b756ed2d8a3" targetNamespace="http://schemas.microsoft.com/office/2006/metadata/properties" ma:root="true" ma:fieldsID="1d8fc8575b35b60b7d42c4c8c1b17dd0" ns1:_="" ns2:_="" ns3:_="">
    <xsd:import namespace="http://schemas.microsoft.com/sharepoint/v3"/>
    <xsd:import namespace="3705e7c2-6d2e-44c1-91c3-8b7ff98ec150"/>
    <xsd:import namespace="2e012255-b838-4391-8643-1b756ed2d8a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3:SharedWithUsers" minOccurs="0"/>
                <xsd:element ref="ns3:SharedWithDetail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3:MigrationSource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05e7c2-6d2e-44c1-91c3-8b7ff98ec1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15f17300-1e6c-40ba-91a1-269fcda3900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e012255-b838-4391-8643-1b756ed2d8a3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87ff7528-c154-45a0-aa6b-b2f138799b06}" ma:internalName="TaxCatchAll" ma:showField="CatchAllData" ma:web="2e012255-b838-4391-8643-1b756ed2d8a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MigrationSourceID" ma:index="28" nillable="true" ma:displayName="MigrationSourceID" ma:internalName="MigrationSourceID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75765E2D-4430-4B87-9D4A-BC6BD56AB684}">
  <ds:schemaRefs>
    <ds:schemaRef ds:uri="http://purl.org/dc/terms/"/>
    <ds:schemaRef ds:uri="http://schemas.openxmlformats.org/package/2006/metadata/core-properties"/>
    <ds:schemaRef ds:uri="http://purl.org/dc/dcmitype/"/>
    <ds:schemaRef ds:uri="2e012255-b838-4391-8643-1b756ed2d8a3"/>
    <ds:schemaRef ds:uri="3705e7c2-6d2e-44c1-91c3-8b7ff98ec150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1E13F45F-7BD4-420E-B215-D6A11E7BC97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705e7c2-6d2e-44c1-91c3-8b7ff98ec150"/>
    <ds:schemaRef ds:uri="2e012255-b838-4391-8643-1b756ed2d8a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5CA85ED-AD2A-4C21-88FD-1D8E2FD2758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1482</TotalTime>
  <Words>221</Words>
  <Application>Microsoft Office PowerPoint</Application>
  <PresentationFormat>Custom</PresentationFormat>
  <Paragraphs>20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Lato</vt:lpstr>
      <vt:lpstr>Office 2013 - 2022 Theme</vt:lpstr>
      <vt:lpstr>English Language Arts Resource Guide Find a great collection of resources for your English Language Arts classroom! Discover informational and research resources as well as fiction book recommendations and literary criticism.</vt:lpstr>
    </vt:vector>
  </TitlesOfParts>
  <Manager/>
  <Company>Wisconsin Department of Public Instruction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BadgerLink</dc:title>
  <dc:subject/>
  <dc:creator>Champoux, Jennifer L.   DPI</dc:creator>
  <cp:keywords/>
  <dc:description/>
  <cp:lastModifiedBy>Champoux, Jennifer L.   DPI</cp:lastModifiedBy>
  <cp:revision>105</cp:revision>
  <cp:lastPrinted>2019-03-27T14:23:35Z</cp:lastPrinted>
  <dcterms:created xsi:type="dcterms:W3CDTF">2018-05-16T19:14:47Z</dcterms:created>
  <dcterms:modified xsi:type="dcterms:W3CDTF">2026-03-24T20:43:46Z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-969730851</vt:i4>
  </property>
  <property fmtid="{D5CDD505-2E9C-101B-9397-08002B2CF9AE}" pid="3" name="_NewReviewCycle">
    <vt:lpwstr/>
  </property>
  <property fmtid="{D5CDD505-2E9C-101B-9397-08002B2CF9AE}" pid="4" name="_EmailSubject">
    <vt:lpwstr>school nursing sub-logo</vt:lpwstr>
  </property>
  <property fmtid="{D5CDD505-2E9C-101B-9397-08002B2CF9AE}" pid="5" name="_AuthorEmail">
    <vt:lpwstr>Louise.Wilson@dpi.wi.gov</vt:lpwstr>
  </property>
  <property fmtid="{D5CDD505-2E9C-101B-9397-08002B2CF9AE}" pid="6" name="_AuthorEmailDisplayName">
    <vt:lpwstr>Wilson, Louise F.   DPI</vt:lpwstr>
  </property>
  <property fmtid="{D5CDD505-2E9C-101B-9397-08002B2CF9AE}" pid="7" name="_PreviousAdHocReviewCycleID">
    <vt:i4>-47106403</vt:i4>
  </property>
  <property fmtid="{D5CDD505-2E9C-101B-9397-08002B2CF9AE}" pid="8" name="ContentTypeId">
    <vt:lpwstr>0x0101002A0D5F934DA1BE49B3B3F9159900EAAC</vt:lpwstr>
  </property>
  <property fmtid="{D5CDD505-2E9C-101B-9397-08002B2CF9AE}" pid="9" name="MediaServiceImageTags">
    <vt:lpwstr/>
  </property>
</Properties>
</file>