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53DB25-1695-4DDB-B6CB-3DCEB77DE993}" v="1" dt="2026-03-16T21:50:46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9" autoAdjust="0"/>
    <p:restoredTop sz="96224" autoAdjust="0"/>
  </p:normalViewPr>
  <p:slideViewPr>
    <p:cSldViewPr snapToGrid="0">
      <p:cViewPr varScale="1">
        <p:scale>
          <a:sx n="63" d="100"/>
          <a:sy n="63" d="100"/>
        </p:scale>
        <p:origin x="2813" y="53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34E91-643C-4E6C-9E27-8E8583F4B58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865D9-6A5F-4CA6-B48A-CAD40A5CF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1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3865D9-6A5F-4CA6-B48A-CAD40A5CFF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65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hyperlink" Target="https://www.wiscat.net/ext/validateglobal.php?cid=stwi&amp;lid=stwi&amp;dataid=1966" TargetMode="External"/><Relationship Id="rId18" Type="http://schemas.openxmlformats.org/officeDocument/2006/relationships/hyperlink" Target="https://badgerlink.dpi.wi.gov/resource/novelist-k-8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wiscat.net/ext/validateglobal.php?cid=stwi&amp;lid=stwi&amp;dataid=451" TargetMode="External"/><Relationship Id="rId12" Type="http://schemas.openxmlformats.org/officeDocument/2006/relationships/hyperlink" Target="https://badgerlink.dpi.wi.gov/resource/britannica-escolar" TargetMode="External"/><Relationship Id="rId1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wiscat.net/ext/validateglobal.php?cid=stwi&amp;lid=stwi&amp;dataid=764" TargetMode="External"/><Relationship Id="rId20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adgerlink.dpi.wi.gov/resource/britannica-school-early-elementary" TargetMode="External"/><Relationship Id="rId11" Type="http://schemas.openxmlformats.org/officeDocument/2006/relationships/image" Target="../media/image4.png"/><Relationship Id="rId5" Type="http://schemas.openxmlformats.org/officeDocument/2006/relationships/image" Target="../media/image2.jpeg"/><Relationship Id="rId15" Type="http://schemas.openxmlformats.org/officeDocument/2006/relationships/hyperlink" Target="https://badgerlink.dpi.wi.gov/resource/explora-elementary-schools" TargetMode="External"/><Relationship Id="rId10" Type="http://schemas.openxmlformats.org/officeDocument/2006/relationships/hyperlink" Target="https://www.wiscat.net/ext/validateglobal.php?cid=stwi&amp;lid=stwi&amp;dataid=1235" TargetMode="External"/><Relationship Id="rId19" Type="http://schemas.openxmlformats.org/officeDocument/2006/relationships/image" Target="../media/image7.png"/><Relationship Id="rId4" Type="http://schemas.openxmlformats.org/officeDocument/2006/relationships/hyperlink" Target="https://www.wiscat.net/ext/validateglobal.php?cid=stwi&amp;lid=stwi&amp;dataid=2259" TargetMode="External"/><Relationship Id="rId9" Type="http://schemas.openxmlformats.org/officeDocument/2006/relationships/hyperlink" Target="https://badgerlink.dpi.wi.gov/resource/britannica-school-elementary" TargetMode="External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783731" cy="392906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11424" y="563736"/>
            <a:ext cx="4603483" cy="920761"/>
          </a:xfrm>
        </p:spPr>
        <p:txBody>
          <a:bodyPr>
            <a:normAutofit fontScale="90000"/>
          </a:bodyPr>
          <a:lstStyle/>
          <a:p>
            <a:pPr algn="l">
              <a:spcAft>
                <a:spcPts val="1200"/>
              </a:spcAft>
            </a:pPr>
            <a:r>
              <a:rPr lang="en-US" sz="2400" b="1" dirty="0">
                <a:solidFill>
                  <a:srgbClr val="224290"/>
                </a:solidFill>
                <a:latin typeface="Lato" panose="020F0502020204030203" pitchFamily="34" charset="0"/>
              </a:rPr>
              <a:t>Elementary School Resource Guide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2000" b="1" dirty="0">
                <a:latin typeface="Lato" panose="020F0502020204030203" pitchFamily="34" charset="0"/>
              </a:rPr>
              <a:t>Find a great collection of resources for your K-5 students! </a:t>
            </a:r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157493" y="627166"/>
            <a:ext cx="2751083" cy="875153"/>
          </a:xfrm>
          <a:prstGeom prst="rect">
            <a:avLst/>
          </a:prstGeom>
          <a:effectLst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09FB748-45E6-4660-2373-27F721758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3439" y="1834157"/>
            <a:ext cx="7543800" cy="13178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Britannica School Early Elementary logo.&#10;">
            <a:hlinkClick r:id="rId4"/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932" y="2184866"/>
            <a:ext cx="1482190" cy="705052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206177" y="2045633"/>
            <a:ext cx="5145224" cy="101054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Britannica School – Early Elementary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Learning resource collection tailored to the unique needs of Pre-K through second grade students and educators.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6"/>
              </a:rPr>
              <a:t>Details and how to use</a:t>
            </a:r>
            <a:r>
              <a:rPr lang="en-US" sz="1400" dirty="0">
                <a:latin typeface="Lato" panose="020F0502020204030203" pitchFamily="34" charset="0"/>
              </a:rPr>
              <a:t>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919040-3693-3E38-3AD9-821912C1B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965" y="3276654"/>
            <a:ext cx="7543800" cy="131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Britannica School Elementary logo.">
            <a:hlinkClick r:id="rId7"/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0120" y="3257883"/>
            <a:ext cx="1279814" cy="1279814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206177" y="3464756"/>
            <a:ext cx="5145224" cy="103392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Britannica School - Elementary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Encyclopedia articles with images, videos, a world atlas, and other learning materials for elementary students and educators.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9"/>
              </a:rPr>
              <a:t>Details and how to use</a:t>
            </a:r>
            <a:r>
              <a:rPr lang="en-US" sz="1400" dirty="0">
                <a:latin typeface="Lato" panose="020F0502020204030203" pitchFamily="34" charset="0"/>
              </a:rPr>
              <a:t>.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F88FE29-4E51-9BC4-7343-A99387912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965" y="4719150"/>
            <a:ext cx="7543800" cy="131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Britannica Escolar logo.">
            <a:hlinkClick r:id="rId10"/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7396" y="5083281"/>
            <a:ext cx="1565262" cy="425751"/>
          </a:xfrm>
          <a:prstGeom prst="rect">
            <a:avLst/>
          </a:prstGeom>
          <a:effectLst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2206177" y="4898556"/>
            <a:ext cx="5145224" cy="1041374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Britannica Escolar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Enciclopedia Espanol para </a:t>
            </a:r>
            <a:r>
              <a:rPr lang="en-US" sz="1400" dirty="0" err="1">
                <a:latin typeface="Lato" panose="020F0502020204030203" pitchFamily="34" charset="0"/>
              </a:rPr>
              <a:t>los</a:t>
            </a:r>
            <a:r>
              <a:rPr lang="en-US" sz="1400" dirty="0">
                <a:latin typeface="Lato" panose="020F0502020204030203" pitchFamily="34" charset="0"/>
              </a:rPr>
              <a:t> </a:t>
            </a:r>
            <a:r>
              <a:rPr lang="en-US" sz="1400" dirty="0" err="1">
                <a:latin typeface="Lato" panose="020F0502020204030203" pitchFamily="34" charset="0"/>
              </a:rPr>
              <a:t>estudiantes</a:t>
            </a:r>
            <a:r>
              <a:rPr lang="en-US" sz="1400" dirty="0">
                <a:latin typeface="Lato" panose="020F0502020204030203" pitchFamily="34" charset="0"/>
              </a:rPr>
              <a:t> y </a:t>
            </a:r>
            <a:r>
              <a:rPr lang="en-US" sz="1400" dirty="0" err="1">
                <a:latin typeface="Lato" panose="020F0502020204030203" pitchFamily="34" charset="0"/>
              </a:rPr>
              <a:t>educadores</a:t>
            </a:r>
            <a:r>
              <a:rPr lang="en-US" sz="1400" dirty="0">
                <a:latin typeface="Lato" panose="020F0502020204030203" pitchFamily="34" charset="0"/>
              </a:rPr>
              <a:t>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Spanish encyclopedia for students and educators.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2"/>
              </a:rPr>
              <a:t>Details and how to use</a:t>
            </a:r>
            <a:r>
              <a:rPr lang="en-US" sz="1400" dirty="0">
                <a:latin typeface="Lato" panose="020F0502020204030203" pitchFamily="34" charset="0"/>
              </a:rPr>
              <a:t>.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Lato" panose="020F050202020403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C385183-559E-F03B-8218-9F9C315B2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965" y="6161646"/>
            <a:ext cx="7543800" cy="131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3" name="Picture Placeholder 4" descr="Explora for Elementary Schools logo.">
            <a:hlinkClick r:id="rId13"/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637" y="6537940"/>
            <a:ext cx="1694781" cy="494311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2206177" y="6327060"/>
            <a:ext cx="5263155" cy="1056611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Explora for Elementary Schools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Magazines, encyclopedias, images, and reference eBooks for elementary students and educators.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5"/>
              </a:rPr>
              <a:t>Details and how to use</a:t>
            </a:r>
            <a:r>
              <a:rPr lang="en-US" sz="1400" dirty="0">
                <a:latin typeface="Lato" panose="020F0502020204030203" pitchFamily="34" charset="0"/>
              </a:rPr>
              <a:t>.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042A2AD-57EC-E1FB-76C7-B5506BDB0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965" y="7604143"/>
            <a:ext cx="7543800" cy="131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4" name="Picture Placeholder 4" descr="NoveList K-8 logo.">
            <a:hlinkClick r:id="rId16"/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9226" y="7734363"/>
            <a:ext cx="1016596" cy="1016596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2206177" y="7767367"/>
            <a:ext cx="5145224" cy="101659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NoveList K-8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Children’s fiction recommendation resource with read-alikes, discussion guides, reading lists, and more.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8"/>
              </a:rPr>
              <a:t>Details and how to use</a:t>
            </a:r>
            <a:r>
              <a:rPr lang="en-US" sz="1400" dirty="0">
                <a:latin typeface="Lato" panose="020F0502020204030203" pitchFamily="34" charset="0"/>
              </a:rPr>
              <a:t>.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pic>
        <p:nvPicPr>
          <p:cNvPr id="1036" name="Picture Placeholder 4" descr="Wisconsin Department of Public Instruction logo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439" y="905118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46494" y="9103208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885339" y="9051187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2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704832"/>
            <a:ext cx="7772400" cy="353568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Props1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1481</TotalTime>
  <Words>175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Lato</vt:lpstr>
      <vt:lpstr>Office 2013 - 2022 Theme</vt:lpstr>
      <vt:lpstr>Elementary School Resource Guide Find a great collection of resources for your K-5 students! 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Neuman, Elizabeth J.   DPI</cp:lastModifiedBy>
  <cp:revision>111</cp:revision>
  <cp:lastPrinted>2019-03-27T14:23:35Z</cp:lastPrinted>
  <dcterms:created xsi:type="dcterms:W3CDTF">2018-05-16T19:14:47Z</dcterms:created>
  <dcterms:modified xsi:type="dcterms:W3CDTF">2026-04-24T19:06:14Z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