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53DB25-1695-4DDB-B6CB-3DCEB77DE993}" v="1" dt="2026-03-16T21:50:46.2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90" autoAdjust="0"/>
    <p:restoredTop sz="96224" autoAdjust="0"/>
  </p:normalViewPr>
  <p:slideViewPr>
    <p:cSldViewPr snapToGrid="0">
      <p:cViewPr varScale="1">
        <p:scale>
          <a:sx n="63" d="100"/>
          <a:sy n="63" d="100"/>
        </p:scale>
        <p:origin x="2755" y="53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badgerlink.dpi.wi.gov/resource/novelist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badgerlink.dpi.wi.gov/resource/core-collections-complete" TargetMode="External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openxmlformats.org/officeDocument/2006/relationships/hyperlink" Target="https://badgerlink.dpi.wi.gov/resource/novelist-k-8" TargetMode="External"/><Relationship Id="rId4" Type="http://schemas.openxmlformats.org/officeDocument/2006/relationships/hyperlink" Target="https://badgerlink.dpi.wi.gov/resource/library-and-information-science-source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7772400" cy="489684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pic>
        <p:nvPicPr>
          <p:cNvPr id="7" name="Picture Placeholder 4" descr="Badgerlink logo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46783" y="757618"/>
            <a:ext cx="3016009" cy="959429"/>
          </a:xfrm>
          <a:prstGeom prst="rect">
            <a:avLst/>
          </a:prstGeom>
          <a:effectLst/>
        </p:spPr>
      </p:pic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66457" y="581839"/>
            <a:ext cx="4159160" cy="1162681"/>
          </a:xfrm>
        </p:spPr>
        <p:txBody>
          <a:bodyPr>
            <a:normAutofit/>
          </a:bodyPr>
          <a:lstStyle/>
          <a:p>
            <a:pPr algn="l"/>
            <a:r>
              <a:rPr lang="en-US" sz="1800" b="1" dirty="0">
                <a:solidFill>
                  <a:srgbClr val="224290"/>
                </a:solidFill>
                <a:latin typeface="Lato" panose="020F0502020204030203" pitchFamily="34" charset="0"/>
              </a:rPr>
              <a:t>Finding Book Reviews Resource Guide</a:t>
            </a:r>
            <a:br>
              <a:rPr lang="en-US" sz="18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600" dirty="0">
                <a:latin typeface="Lato" panose="020F0502020204030203" pitchFamily="34" charset="0"/>
              </a:rPr>
              <a:t>A great collection of resources for locating book reviews from leading library publications.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1929176"/>
            <a:ext cx="7543800" cy="28533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29" name="Picture Placeholder 4" descr="Library &amp; Information Science Source logo."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7987" y="1717047"/>
            <a:ext cx="1646534" cy="1646534"/>
          </a:xfrm>
          <a:prstGeom prst="rect">
            <a:avLst/>
          </a:prstGeom>
          <a:effectLst/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45BA3F-054A-53D1-2BA7-503E3C5D68D6}"/>
              </a:ext>
            </a:extLst>
          </p:cNvPr>
          <p:cNvSpPr txBox="1">
            <a:spLocks/>
          </p:cNvSpPr>
          <p:nvPr/>
        </p:nvSpPr>
        <p:spPr>
          <a:xfrm>
            <a:off x="2209025" y="1972787"/>
            <a:ext cx="5215388" cy="269797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Library &amp; Information Science Source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Provides online access to many professional library publications containing book reviews for fiction and non-fiction, across all genres and reading levels. </a:t>
            </a:r>
            <a:r>
              <a:rPr lang="en-US" sz="1400" dirty="0">
                <a:latin typeface="Lato" panose="020F0502020204030203" pitchFamily="34" charset="0"/>
                <a:hlinkClick r:id="rId4"/>
              </a:rPr>
              <a:t>Details and how to use.</a:t>
            </a:r>
            <a:endParaRPr lang="en-US" sz="14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Publications available in this resource include: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i="1" dirty="0">
                <a:latin typeface="Lato" panose="020F0502020204030203" pitchFamily="34" charset="0"/>
              </a:rPr>
              <a:t>American Libraries </a:t>
            </a:r>
            <a:r>
              <a:rPr lang="en-US" sz="1200" dirty="0">
                <a:latin typeface="Lato" panose="020F0502020204030203" pitchFamily="34" charset="0"/>
              </a:rPr>
              <a:t>(1975 – present)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i="1" dirty="0">
                <a:latin typeface="Lato" panose="020F0502020204030203" pitchFamily="34" charset="0"/>
              </a:rPr>
              <a:t>Booklist </a:t>
            </a:r>
            <a:r>
              <a:rPr lang="en-US" sz="1200" dirty="0">
                <a:latin typeface="Lato" panose="020F0502020204030203" pitchFamily="34" charset="0"/>
              </a:rPr>
              <a:t>(2002 – present)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i="1" dirty="0">
                <a:latin typeface="Lato" panose="020F0502020204030203" pitchFamily="34" charset="0"/>
              </a:rPr>
              <a:t>Children &amp; Libraries </a:t>
            </a:r>
            <a:r>
              <a:rPr lang="en-US" sz="1200" dirty="0">
                <a:latin typeface="Lato" panose="020F0502020204030203" pitchFamily="34" charset="0"/>
              </a:rPr>
              <a:t>(2003 – present)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i="1" dirty="0">
                <a:latin typeface="Lato" panose="020F0502020204030203" pitchFamily="34" charset="0"/>
              </a:rPr>
              <a:t>The Horn Book Magazine </a:t>
            </a:r>
            <a:r>
              <a:rPr lang="en-US" sz="1200" dirty="0">
                <a:latin typeface="Lato" panose="020F0502020204030203" pitchFamily="34" charset="0"/>
              </a:rPr>
              <a:t>(1990 – present)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i="1" dirty="0">
                <a:latin typeface="Lato" panose="020F0502020204030203" pitchFamily="34" charset="0"/>
              </a:rPr>
              <a:t>Kirkus Reviews </a:t>
            </a:r>
            <a:r>
              <a:rPr lang="en-US" sz="1200" dirty="0">
                <a:latin typeface="Lato" panose="020F0502020204030203" pitchFamily="34" charset="0"/>
              </a:rPr>
              <a:t>(2001 – present)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i="1" dirty="0">
                <a:latin typeface="Lato" panose="020F0502020204030203" pitchFamily="34" charset="0"/>
              </a:rPr>
              <a:t>Library Journal </a:t>
            </a:r>
            <a:r>
              <a:rPr lang="en-US" sz="1200" dirty="0">
                <a:latin typeface="Lato" panose="020F0502020204030203" pitchFamily="34" charset="0"/>
              </a:rPr>
              <a:t>(1976 – present)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i="1" dirty="0">
                <a:latin typeface="Lato" panose="020F0502020204030203" pitchFamily="34" charset="0"/>
              </a:rPr>
              <a:t>School Library Journal </a:t>
            </a:r>
            <a:r>
              <a:rPr lang="en-US" sz="1200" dirty="0">
                <a:latin typeface="Lato" panose="020F0502020204030203" pitchFamily="34" charset="0"/>
              </a:rPr>
              <a:t>(1974 – present)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200" i="1" dirty="0">
                <a:latin typeface="Lato" panose="020F0502020204030203" pitchFamily="34" charset="0"/>
              </a:rPr>
              <a:t>Teacher Librarian </a:t>
            </a:r>
            <a:r>
              <a:rPr lang="en-US" sz="1200" dirty="0">
                <a:latin typeface="Lato" panose="020F0502020204030203" pitchFamily="34" charset="0"/>
              </a:rPr>
              <a:t>(1998 – 2016)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E47047-64E7-40F9-F9FF-35274240D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4853102"/>
            <a:ext cx="7543800" cy="181684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Core Collections logo."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6783" y="5447382"/>
            <a:ext cx="1831008" cy="534044"/>
          </a:xfrm>
          <a:prstGeom prst="rect">
            <a:avLst/>
          </a:prstGeom>
          <a:effectLst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2209025" y="4908639"/>
            <a:ext cx="5215388" cy="164317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Core Collections Complete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Young readers’ titles only! Provides guidance on essential fiction and nonfiction titles for children’s, middle/junior high, and senior high collections.*</a:t>
            </a:r>
            <a:r>
              <a:rPr lang="en-US" sz="1400" b="1" dirty="0">
                <a:latin typeface="Lato" panose="020F0502020204030203" pitchFamily="34" charset="0"/>
              </a:rPr>
              <a:t> </a:t>
            </a:r>
            <a:r>
              <a:rPr lang="en-US" sz="1400" dirty="0">
                <a:latin typeface="Lato" panose="020F0502020204030203" pitchFamily="34" charset="0"/>
              </a:rPr>
              <a:t>Access full-text book reviews from many professional sources such as </a:t>
            </a:r>
            <a:r>
              <a:rPr lang="en-US" sz="1400" i="1" dirty="0">
                <a:latin typeface="Lato" panose="020F0502020204030203" pitchFamily="34" charset="0"/>
              </a:rPr>
              <a:t>Booklist, The Horn Book, Kirkus Reviews, Library Journal, </a:t>
            </a:r>
            <a:r>
              <a:rPr lang="en-US" sz="1400" dirty="0">
                <a:latin typeface="Lato" panose="020F0502020204030203" pitchFamily="34" charset="0"/>
              </a:rPr>
              <a:t>and more. </a:t>
            </a:r>
            <a:r>
              <a:rPr lang="en-US" sz="1400" dirty="0">
                <a:latin typeface="Lato" panose="020F0502020204030203" pitchFamily="34" charset="0"/>
                <a:hlinkClick r:id="rId6"/>
              </a:rPr>
              <a:t>Details and how to use.</a:t>
            </a:r>
            <a:endParaRPr lang="en-US" sz="14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200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200" dirty="0">
                <a:latin typeface="Lato" panose="020F0502020204030203" pitchFamily="34" charset="0"/>
              </a:rPr>
              <a:t>*Does not include Graphic Novels, Fiction, nor Nonfiction Core Collections.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3ADD60-F4D6-54E4-ADAB-C7AEA5FB4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6723890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2" name="Picture Placeholder 4" descr="NoveList logo.">
            <a:extLst>
              <a:ext uri="{FF2B5EF4-FFF2-40B4-BE49-F238E27FC236}">
                <a16:creationId xmlns:a16="http://schemas.microsoft.com/office/drawing/2014/main" id="{38C2B0DC-6708-D999-93E4-926E39913B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6784" y="6987751"/>
            <a:ext cx="1747738" cy="510340"/>
          </a:xfrm>
          <a:prstGeom prst="rect">
            <a:avLst/>
          </a:prstGeom>
          <a:effectLst/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B68F7F1-3434-0D79-7830-0A8A33CDDFD7}"/>
              </a:ext>
            </a:extLst>
          </p:cNvPr>
          <p:cNvSpPr txBox="1">
            <a:spLocks/>
          </p:cNvSpPr>
          <p:nvPr/>
        </p:nvSpPr>
        <p:spPr>
          <a:xfrm>
            <a:off x="2209025" y="6787317"/>
            <a:ext cx="5132203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NoveList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Fiction titles only! Provides book reviews from trusted sources such as </a:t>
            </a:r>
            <a:r>
              <a:rPr lang="en-US" sz="1400" i="1" dirty="0">
                <a:latin typeface="Lato" panose="020F0502020204030203" pitchFamily="34" charset="0"/>
              </a:rPr>
              <a:t>Publishers Weekly </a:t>
            </a:r>
            <a:r>
              <a:rPr lang="en-US" sz="1400" dirty="0">
                <a:latin typeface="Lato" panose="020F0502020204030203" pitchFamily="34" charset="0"/>
              </a:rPr>
              <a:t>and </a:t>
            </a:r>
            <a:r>
              <a:rPr lang="en-US" sz="1400" i="1" dirty="0">
                <a:latin typeface="Lato" panose="020F0502020204030203" pitchFamily="34" charset="0"/>
              </a:rPr>
              <a:t>Library Journal </a:t>
            </a:r>
            <a:r>
              <a:rPr lang="en-US" sz="1400" dirty="0">
                <a:latin typeface="Lato" panose="020F0502020204030203" pitchFamily="34" charset="0"/>
              </a:rPr>
              <a:t>for fiction novels across many genres and reading levels. </a:t>
            </a:r>
            <a:r>
              <a:rPr lang="en-US" sz="1400" dirty="0">
                <a:latin typeface="Lato" panose="020F0502020204030203" pitchFamily="34" charset="0"/>
                <a:hlinkClick r:id="rId8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Lato" panose="020F050202020403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CEF0C9-B9C1-8B52-A8C9-745F8EF3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7830059"/>
            <a:ext cx="7543800" cy="10356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3" name="Picture Placeholder 4" descr="NoveList K-8 logo.">
            <a:extLst>
              <a:ext uri="{FF2B5EF4-FFF2-40B4-BE49-F238E27FC236}">
                <a16:creationId xmlns:a16="http://schemas.microsoft.com/office/drawing/2014/main" id="{63647976-258E-2C64-DE44-FF1CBD4E5B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9552" y="8073516"/>
            <a:ext cx="1828239" cy="535673"/>
          </a:xfrm>
          <a:prstGeom prst="rect">
            <a:avLst/>
          </a:prstGeom>
          <a:effectLst/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2209025" y="7874090"/>
            <a:ext cx="5132203" cy="97941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NoveList K-8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Young readers’ fiction titles only! Formatted like NoveList, but titles highlighted are specifically for readers in grades Kindergarten to 8</a:t>
            </a:r>
            <a:r>
              <a:rPr lang="en-US" sz="1400" baseline="30000" dirty="0">
                <a:latin typeface="Lato" panose="020F0502020204030203" pitchFamily="34" charset="0"/>
              </a:rPr>
              <a:t>th</a:t>
            </a:r>
            <a:r>
              <a:rPr lang="en-US" sz="1400" dirty="0">
                <a:latin typeface="Lato" panose="020F0502020204030203" pitchFamily="34" charset="0"/>
              </a:rPr>
              <a:t>. </a:t>
            </a:r>
            <a:r>
              <a:rPr lang="en-US" sz="1400" dirty="0">
                <a:latin typeface="Lato" panose="020F0502020204030203" pitchFamily="34" charset="0"/>
                <a:hlinkClick r:id="rId10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pic>
        <p:nvPicPr>
          <p:cNvPr id="1036" name="Picture Placeholder 4" descr="Wisconsin Department of Public Instruction logo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138" y="895784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2494" y="8957847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928532" y="9025576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68715"/>
            <a:ext cx="7772400" cy="489685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1380</TotalTime>
  <Words>287</Words>
  <Application>Microsoft Office PowerPoint</Application>
  <PresentationFormat>Custom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Finding Book Reviews Resource Guide A great collection of resources for locating book reviews from leading library publications.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Neuman, Elizabeth J.   DPI</cp:lastModifiedBy>
  <cp:revision>102</cp:revision>
  <cp:lastPrinted>2019-03-27T14:23:35Z</cp:lastPrinted>
  <dcterms:created xsi:type="dcterms:W3CDTF">2018-05-16T19:14:47Z</dcterms:created>
  <dcterms:modified xsi:type="dcterms:W3CDTF">2026-04-02T19:08:55Z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