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points-view-reference-source" TargetMode="External"/><Relationship Id="rId13" Type="http://schemas.openxmlformats.org/officeDocument/2006/relationships/image" Target="../media/image5.jpeg"/><Relationship Id="rId18" Type="http://schemas.openxmlformats.org/officeDocument/2006/relationships/hyperlink" Target="https://www.wiscat.net/ext/validateglobal.php?cid=stwi&amp;lid=stwi&amp;dataid=32" TargetMode="External"/><Relationship Id="rId3" Type="http://schemas.openxmlformats.org/officeDocument/2006/relationships/hyperlink" Target="https://www.wiscat.net/ext/validateglobal.php?cid=stwi&amp;lid=stwi&amp;dataid=1967" TargetMode="External"/><Relationship Id="rId21" Type="http://schemas.openxmlformats.org/officeDocument/2006/relationships/hyperlink" Target="https://www.wiscat.net/ext/validateglobal.php?cid=stwi&amp;lid=stwi&amp;dataid=183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s://www.wiscat.net/ext/validateglobal.php?cid=stwi&amp;lid=stwi&amp;dataid=2175" TargetMode="External"/><Relationship Id="rId17" Type="http://schemas.openxmlformats.org/officeDocument/2006/relationships/hyperlink" Target="https://badgerlink.dpi.wi.gov/resource/us-newsstream" TargetMode="External"/><Relationship Id="rId25" Type="http://schemas.openxmlformats.org/officeDocument/2006/relationships/image" Target="../media/image10.jpeg"/><Relationship Id="rId2" Type="http://schemas.openxmlformats.org/officeDocument/2006/relationships/image" Target="../media/image1.png"/><Relationship Id="rId16" Type="http://schemas.openxmlformats.org/officeDocument/2006/relationships/image" Target="../media/image6.jpeg"/><Relationship Id="rId20" Type="http://schemas.openxmlformats.org/officeDocument/2006/relationships/hyperlink" Target="https://badgerlink.dpi.wi.gov/resource/britannica-school-high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iscat.net/ext/validateglobal.php?cid=stwi&amp;lid=stwi&amp;dataid=2264" TargetMode="External"/><Relationship Id="rId11" Type="http://schemas.openxmlformats.org/officeDocument/2006/relationships/hyperlink" Target="https://badgerlink.dpi.wi.gov/resource/archive-wisconsin-newspapers" TargetMode="External"/><Relationship Id="rId24" Type="http://schemas.openxmlformats.org/officeDocument/2006/relationships/image" Target="../media/image9.png"/><Relationship Id="rId5" Type="http://schemas.openxmlformats.org/officeDocument/2006/relationships/hyperlink" Target="https://badgerlink.dpi.wi.gov/resource/explora-middle-high-schools" TargetMode="External"/><Relationship Id="rId15" Type="http://schemas.openxmlformats.org/officeDocument/2006/relationships/hyperlink" Target="https://www.wiscat.net/ext/validateglobal.php?cid=stwi&amp;lid=stwi&amp;dataid=2131" TargetMode="External"/><Relationship Id="rId23" Type="http://schemas.openxmlformats.org/officeDocument/2006/relationships/hyperlink" Target="https://badgerlink.dpi.wi.gov/resource/novelist" TargetMode="External"/><Relationship Id="rId10" Type="http://schemas.openxmlformats.org/officeDocument/2006/relationships/image" Target="../media/image4.png"/><Relationship Id="rId19" Type="http://schemas.openxmlformats.org/officeDocument/2006/relationships/image" Target="../media/image7.jpg"/><Relationship Id="rId4" Type="http://schemas.openxmlformats.org/officeDocument/2006/relationships/image" Target="../media/image2.png"/><Relationship Id="rId9" Type="http://schemas.openxmlformats.org/officeDocument/2006/relationships/hyperlink" Target="https://www.wiscat.net/ext/validateglobal.php?cid=stwi&amp;lid=stwi&amp;dataid=1601" TargetMode="External"/><Relationship Id="rId14" Type="http://schemas.openxmlformats.org/officeDocument/2006/relationships/hyperlink" Target="https://badgerlink.dpi.wi.gov/resource/newspaperscom-library-edition-world-collection" TargetMode="External"/><Relationship Id="rId2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6457" y="516608"/>
            <a:ext cx="4282266" cy="1313039"/>
          </a:xfrm>
        </p:spPr>
        <p:txBody>
          <a:bodyPr>
            <a:normAutofit fontScale="90000"/>
          </a:bodyPr>
          <a:lstStyle/>
          <a:p>
            <a:pPr algn="l"/>
            <a:r>
              <a:rPr lang="en-US" sz="2700" b="1" dirty="0">
                <a:solidFill>
                  <a:srgbClr val="224290"/>
                </a:solidFill>
                <a:latin typeface="Lato" panose="020F0502020204030203" pitchFamily="34" charset="0"/>
              </a:rPr>
              <a:t>High School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Find a great collection of resources for your 9-12 grade students! Discover articles, newspapers, encyclopedias, multimedia, and reading recommendations.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641180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924" y="1806402"/>
            <a:ext cx="7543800" cy="1056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Explora for Middle and High Schools logo.">
            <a:hlinkClick r:id="rId3"/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6393" y="1879861"/>
            <a:ext cx="1481456" cy="432091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085919" y="1819131"/>
            <a:ext cx="5439696" cy="1105371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Explora for Middle and High Schools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Interface that searches magazines, newspapers, encyclopedias, and other reliable sources.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5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2939848"/>
            <a:ext cx="7543800" cy="11647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Points of View Reference Source logo. ">
            <a:hlinkClick r:id="rId6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3063" y="3014516"/>
            <a:ext cx="1471838" cy="613266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085919" y="2945070"/>
            <a:ext cx="5439696" cy="103526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Points of View Reference Source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Diverse perspectives and information to better understand controversial issues and create persuasive arguments.</a:t>
            </a:r>
            <a:r>
              <a:rPr lang="en-US" sz="1800" dirty="0">
                <a:latin typeface="Lato" panose="020F0502020204030203" pitchFamily="34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923" y="4172555"/>
            <a:ext cx="7543800" cy="26497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Wisconsin Newspapers Association logo.">
            <a:hlinkClick r:id="rId9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213" y="4210085"/>
            <a:ext cx="1573144" cy="511272"/>
          </a:xfrm>
          <a:prstGeom prst="rect">
            <a:avLst/>
          </a:prstGeom>
          <a:effectLst/>
        </p:spPr>
      </p:pic>
      <p:sp>
        <p:nvSpPr>
          <p:cNvPr id="11" name="Text Placeholder 2">
            <a:hlinkClick r:id="rId11"/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085919" y="4128545"/>
            <a:ext cx="5439696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Archive of Wisconsin Newspapers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Wisconsin newspapers from 2005 to 60 days ago, 1800s - 1900s.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1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Lato" panose="020F0502020204030203" pitchFamily="34" charset="0"/>
            </a:endParaRPr>
          </a:p>
        </p:txBody>
      </p:sp>
      <p:pic>
        <p:nvPicPr>
          <p:cNvPr id="1033" name="Picture Placeholder 4" descr="Newspapers.com Library Edition logo.">
            <a:hlinkClick r:id="rId12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983" y="5195283"/>
            <a:ext cx="1694781" cy="58547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085919" y="5161411"/>
            <a:ext cx="5439696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Newspaper.com Library Edition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Historical national newspapers from 1700s – 2000s.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4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Lato" panose="020F0502020204030203" pitchFamily="34" charset="0"/>
            </a:endParaRPr>
          </a:p>
        </p:txBody>
      </p:sp>
      <p:pic>
        <p:nvPicPr>
          <p:cNvPr id="1034" name="Picture Placeholder 4" descr="ProQuest logo (for U.S. Newsstream).">
            <a:hlinkClick r:id="rId15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7734" y="6025242"/>
            <a:ext cx="1548414" cy="58547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085918" y="5965286"/>
            <a:ext cx="5439697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U.S. </a:t>
            </a:r>
            <a:r>
              <a:rPr lang="en-US" sz="1800" b="1" dirty="0" err="1">
                <a:latin typeface="Lato" panose="020F0502020204030203" pitchFamily="34" charset="0"/>
              </a:rPr>
              <a:t>Newsstream</a:t>
            </a:r>
            <a:endParaRPr lang="en-US" sz="18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Current national newspapers, going back to 1980s.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7"/>
              </a:rPr>
              <a:t>Details and how to use.</a:t>
            </a:r>
            <a:r>
              <a:rPr lang="en-US" sz="14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897905"/>
            <a:ext cx="7543800" cy="8335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5" name="Picture Placeholder 4" descr="Britannica School - High logo.">
            <a:hlinkClick r:id="rId18"/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1213" y="6953968"/>
            <a:ext cx="1548414" cy="516137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085918" y="6912285"/>
            <a:ext cx="5439698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>
                <a:latin typeface="Lato" panose="020F0502020204030203" pitchFamily="34" charset="0"/>
              </a:rPr>
              <a:t>Britannica School - High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Encyclopedia articles with images, videos, and atlas.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20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413596-454C-427A-BECA-F03EE6C91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793241"/>
            <a:ext cx="7543800" cy="10889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2" name="Picture 1" descr="NoveList logo.">
            <a:hlinkClick r:id="rId21"/>
            <a:extLst>
              <a:ext uri="{FF2B5EF4-FFF2-40B4-BE49-F238E27FC236}">
                <a16:creationId xmlns:a16="http://schemas.microsoft.com/office/drawing/2014/main" id="{92E748A4-AEDD-2960-E37E-DB4886BD376E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5851" y="7923377"/>
            <a:ext cx="1548518" cy="452167"/>
          </a:xfrm>
          <a:prstGeom prst="rect">
            <a:avLst/>
          </a:prstGeom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906EEBF0-D98D-8253-E733-E25B84CE416B}"/>
              </a:ext>
            </a:extLst>
          </p:cNvPr>
          <p:cNvSpPr txBox="1">
            <a:spLocks/>
          </p:cNvSpPr>
          <p:nvPr/>
        </p:nvSpPr>
        <p:spPr>
          <a:xfrm>
            <a:off x="2085919" y="7828219"/>
            <a:ext cx="5439698" cy="105398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b="1" dirty="0" err="1">
                <a:latin typeface="Lato" panose="020F0502020204030203" pitchFamily="34" charset="0"/>
              </a:rPr>
              <a:t>NoveList</a:t>
            </a:r>
            <a:endParaRPr lang="en-US" sz="18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Lato" panose="020F0502020204030203" pitchFamily="34" charset="0"/>
              </a:rPr>
              <a:t>Fiction reading recommendation resource with </a:t>
            </a:r>
            <a:r>
              <a:rPr lang="en-US" sz="1600" dirty="0" err="1">
                <a:latin typeface="Lato" panose="020F0502020204030203" pitchFamily="34" charset="0"/>
              </a:rPr>
              <a:t>readalikes</a:t>
            </a:r>
            <a:r>
              <a:rPr lang="en-US" sz="1600" dirty="0">
                <a:latin typeface="Lato" panose="020F0502020204030203" pitchFamily="34" charset="0"/>
              </a:rPr>
              <a:t>, discussion guides, and reading lists.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23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1600</TotalTime>
  <Words>208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High School Resource Guide Find a great collection of resources for your 9-12 grade students! Discover articles, newspapers, encyclopedias, multimedia, and reading recommendations.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102</cp:revision>
  <cp:lastPrinted>2019-03-27T14:23:35Z</cp:lastPrinted>
  <dcterms:created xsi:type="dcterms:W3CDTF">2018-05-16T19:14:47Z</dcterms:created>
  <dcterms:modified xsi:type="dcterms:W3CDTF">2026-03-17T19:55:19Z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