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89" autoAdjust="0"/>
    <p:restoredTop sz="96224" autoAdjust="0"/>
  </p:normalViewPr>
  <p:slideViewPr>
    <p:cSldViewPr snapToGrid="0">
      <p:cViewPr varScale="1">
        <p:scale>
          <a:sx n="73" d="100"/>
          <a:sy n="73" d="100"/>
        </p:scale>
        <p:origin x="3654" y="78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83731" cy="392906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75304" y="483698"/>
            <a:ext cx="4421685" cy="1091591"/>
          </a:xfrm>
        </p:spPr>
        <p:txBody>
          <a:bodyPr>
            <a:normAutofit fontScale="90000"/>
          </a:bodyPr>
          <a:lstStyle/>
          <a:p>
            <a:pPr algn="l">
              <a:spcAft>
                <a:spcPts val="1200"/>
              </a:spcAft>
            </a:pPr>
            <a:r>
              <a:rPr lang="en-US" sz="1600" b="1" dirty="0">
                <a:solidFill>
                  <a:srgbClr val="224290"/>
                </a:solidFill>
                <a:latin typeface="Lato" panose="020F0502020204030203" pitchFamily="34" charset="0"/>
              </a:rPr>
              <a:t>Language Translation Tools in BadgerLink Resources</a:t>
            </a:r>
            <a:br>
              <a:rPr lang="en-US" sz="54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600" b="1" dirty="0">
                <a:latin typeface="Lato" panose="020F0502020204030203" pitchFamily="34" charset="0"/>
              </a:rPr>
              <a:t>Many BadgerLink resources have a language translation tool, making it easy to change the resource’s interface or an article’s language with a click or two. </a:t>
            </a:r>
            <a:r>
              <a:rPr lang="en-US" sz="1800" b="1" dirty="0">
                <a:latin typeface="Lato" panose="020F0502020204030203" pitchFamily="34" charset="0"/>
              </a:rPr>
              <a:t> </a:t>
            </a:r>
          </a:p>
        </p:txBody>
      </p:sp>
      <p:pic>
        <p:nvPicPr>
          <p:cNvPr id="7" name="Picture Placeholder 4" descr="Badgerlink logo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25676" y="525068"/>
            <a:ext cx="3016009" cy="959429"/>
          </a:xfrm>
          <a:prstGeom prst="rect">
            <a:avLst/>
          </a:prstGeom>
          <a:effectLst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F88C568-341B-CB2C-7426-40E0EE9F7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5715" y="1689568"/>
            <a:ext cx="7324312" cy="51476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45BA3F-054A-53D1-2BA7-503E3C5D68D6}"/>
              </a:ext>
            </a:extLst>
          </p:cNvPr>
          <p:cNvSpPr txBox="1">
            <a:spLocks/>
          </p:cNvSpPr>
          <p:nvPr/>
        </p:nvSpPr>
        <p:spPr>
          <a:xfrm>
            <a:off x="225676" y="1766416"/>
            <a:ext cx="7284350" cy="402520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Select the Translation tool icon or dropdown menu in each of these resources. </a:t>
            </a:r>
          </a:p>
        </p:txBody>
      </p:sp>
      <p:pic>
        <p:nvPicPr>
          <p:cNvPr id="1029" name="Picture Placeholder 4" descr="Britannica School logo.&#10;">
            <a:extLst>
              <a:ext uri="{FF2B5EF4-FFF2-40B4-BE49-F238E27FC236}">
                <a16:creationId xmlns:a16="http://schemas.microsoft.com/office/drawing/2014/main" id="{B5919317-470F-8894-764C-44FF8F2AC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318" y="2369603"/>
            <a:ext cx="1969489" cy="535700"/>
          </a:xfrm>
          <a:prstGeom prst="rect">
            <a:avLst/>
          </a:prstGeom>
          <a:effectLst/>
        </p:spPr>
      </p:pic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DC00715-1074-93C9-5F8F-95D76131CB5A}"/>
              </a:ext>
            </a:extLst>
          </p:cNvPr>
          <p:cNvSpPr txBox="1">
            <a:spLocks/>
          </p:cNvSpPr>
          <p:nvPr/>
        </p:nvSpPr>
        <p:spPr>
          <a:xfrm>
            <a:off x="334792" y="3039847"/>
            <a:ext cx="2167316" cy="1162118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Lato" panose="020F0502020204030203" pitchFamily="34" charset="0"/>
              </a:rPr>
              <a:t>Any encyclopedia article in Britannica School has the Navigator section in upper left to select Translate tool.</a:t>
            </a:r>
            <a:endParaRPr lang="en-US" sz="1400" dirty="0">
              <a:latin typeface="Lato" panose="020F0502020204030203" pitchFamily="34" charset="0"/>
            </a:endParaRPr>
          </a:p>
        </p:txBody>
      </p:sp>
      <p:pic>
        <p:nvPicPr>
          <p:cNvPr id="1031" name="Picture Placeholder 4" descr="Britannica's user interface with navigation features, icons, and controls labeled with text including one labeled Translate. "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038" y="4199995"/>
            <a:ext cx="1430380" cy="2508903"/>
          </a:xfrm>
          <a:prstGeom prst="rect">
            <a:avLst/>
          </a:prstGeom>
          <a:effectLst/>
        </p:spPr>
      </p:pic>
      <p:pic>
        <p:nvPicPr>
          <p:cNvPr id="1033" name="Picture Placeholder 4" descr="EBSCOhost logo.">
            <a:extLst>
              <a:ext uri="{FF2B5EF4-FFF2-40B4-BE49-F238E27FC236}">
                <a16:creationId xmlns:a16="http://schemas.microsoft.com/office/drawing/2014/main" id="{63647976-258E-2C64-DE44-FF1CBD4E5B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75456" y="2374007"/>
            <a:ext cx="1969488" cy="574434"/>
          </a:xfrm>
          <a:prstGeom prst="rect">
            <a:avLst/>
          </a:prstGeom>
          <a:effectLst/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C2ACBF76-D0F5-1625-B9F8-8454E04A437E}"/>
              </a:ext>
            </a:extLst>
          </p:cNvPr>
          <p:cNvSpPr txBox="1">
            <a:spLocks/>
          </p:cNvSpPr>
          <p:nvPr/>
        </p:nvSpPr>
        <p:spPr>
          <a:xfrm>
            <a:off x="2708321" y="3052483"/>
            <a:ext cx="2320879" cy="121617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Lato" panose="020F0502020204030203" pitchFamily="34" charset="0"/>
              </a:rPr>
              <a:t>Any online full text article in EBSCO resources has the circular grid iron to translate from a dropdown menu of language options</a:t>
            </a:r>
            <a:r>
              <a:rPr lang="en-US" sz="1600" b="1" dirty="0">
                <a:latin typeface="Lato" panose="020F0502020204030203" pitchFamily="34" charset="0"/>
              </a:rPr>
              <a:t>. </a:t>
            </a:r>
            <a:endParaRPr lang="en-US" sz="1800" dirty="0">
              <a:latin typeface="Lato" panose="020F0502020204030203" pitchFamily="34" charset="0"/>
            </a:endParaRPr>
          </a:p>
        </p:txBody>
      </p:sp>
      <p:pic>
        <p:nvPicPr>
          <p:cNvPr id="1034" name="Picture Placeholder 4" descr="EBSCO's digital translation interface with globe icon.">
            <a:extLst>
              <a:ext uri="{FF2B5EF4-FFF2-40B4-BE49-F238E27FC236}">
                <a16:creationId xmlns:a16="http://schemas.microsoft.com/office/drawing/2014/main" id="{79505063-B20D-8FEB-C2B1-8A0BCE8F87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23827" y="4263383"/>
            <a:ext cx="1923023" cy="2299831"/>
          </a:xfrm>
          <a:prstGeom prst="rect">
            <a:avLst/>
          </a:prstGeom>
          <a:effectLst/>
        </p:spPr>
      </p:pic>
      <p:pic>
        <p:nvPicPr>
          <p:cNvPr id="1032" name="Picture Placeholder 4" descr="ProQuest logo.">
            <a:extLst>
              <a:ext uri="{FF2B5EF4-FFF2-40B4-BE49-F238E27FC236}">
                <a16:creationId xmlns:a16="http://schemas.microsoft.com/office/drawing/2014/main" id="{38C2B0DC-6708-D999-93E4-926E39913B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71595" y="2365401"/>
            <a:ext cx="1832219" cy="687082"/>
          </a:xfrm>
          <a:prstGeom prst="rect">
            <a:avLst/>
          </a:prstGeom>
          <a:effectLst/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3078967D-DC9B-F290-FD92-475CBD5B29A0}"/>
              </a:ext>
            </a:extLst>
          </p:cNvPr>
          <p:cNvSpPr txBox="1">
            <a:spLocks/>
          </p:cNvSpPr>
          <p:nvPr/>
        </p:nvSpPr>
        <p:spPr>
          <a:xfrm>
            <a:off x="5270294" y="3039847"/>
            <a:ext cx="2268995" cy="121617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Lato" panose="020F0502020204030203" pitchFamily="34" charset="0"/>
              </a:rPr>
              <a:t>At the top of the resource’s home page, select the profile icon and click the globe to access a list of language options. </a:t>
            </a:r>
            <a:endParaRPr lang="en-US" sz="1400" dirty="0">
              <a:latin typeface="Lato" panose="020F0502020204030203" pitchFamily="34" charset="0"/>
            </a:endParaRPr>
          </a:p>
        </p:txBody>
      </p:sp>
      <p:pic>
        <p:nvPicPr>
          <p:cNvPr id="1035" name="Picture Placeholder 4" descr="U.S. Newsstream online interface with a dropdown menu displaying research account options and English listed as the current language option selected. ">
            <a:extLst>
              <a:ext uri="{FF2B5EF4-FFF2-40B4-BE49-F238E27FC236}">
                <a16:creationId xmlns:a16="http://schemas.microsoft.com/office/drawing/2014/main" id="{A329B84C-2362-6D0E-973A-4D202575302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7369" y="4234866"/>
            <a:ext cx="1834844" cy="2203152"/>
          </a:xfrm>
          <a:prstGeom prst="rect">
            <a:avLst/>
          </a:prstGeom>
          <a:effectLst/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6D312B9C-F6FD-5ED2-DE55-AE44B00A7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5714" y="7001158"/>
            <a:ext cx="7324312" cy="16508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5" name="Picture Placeholder 4" descr="TeachingBooks logo.">
            <a:extLst>
              <a:ext uri="{FF2B5EF4-FFF2-40B4-BE49-F238E27FC236}">
                <a16:creationId xmlns:a16="http://schemas.microsoft.com/office/drawing/2014/main" id="{A93E6889-1B47-4424-1EF0-70F92B31FCD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318" y="7187490"/>
            <a:ext cx="1707979" cy="1104494"/>
          </a:xfrm>
          <a:prstGeom prst="rect">
            <a:avLst/>
          </a:prstGeom>
          <a:effectLst/>
        </p:spPr>
      </p:pic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7869C60-7FE9-FEB0-11F6-72043A23FDBD}"/>
              </a:ext>
            </a:extLst>
          </p:cNvPr>
          <p:cNvSpPr txBox="1">
            <a:spLocks/>
          </p:cNvSpPr>
          <p:nvPr/>
        </p:nvSpPr>
        <p:spPr>
          <a:xfrm>
            <a:off x="2232638" y="7110198"/>
            <a:ext cx="5337615" cy="758606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Lato" panose="020F0502020204030203" pitchFamily="34" charset="0"/>
              </a:rPr>
              <a:t>At the top of the TeachingBooks’ or TeachingBooks for Libraries’ home page, select the language from a dropdown of many language options. </a:t>
            </a:r>
          </a:p>
        </p:txBody>
      </p:sp>
      <p:pic>
        <p:nvPicPr>
          <p:cNvPr id="8" name="Picture Placeholder 4" descr="Top bar of TeachingBooks' home page with &quot;Customize Your Display&quot; text and a &quot;Select Language&quot; dropdown.">
            <a:extLst>
              <a:ext uri="{FF2B5EF4-FFF2-40B4-BE49-F238E27FC236}">
                <a16:creationId xmlns:a16="http://schemas.microsoft.com/office/drawing/2014/main" id="{DC0CF1CF-511D-1FDB-9D46-A5F32CD2443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29373" y="8028421"/>
            <a:ext cx="4456839" cy="431574"/>
          </a:xfrm>
          <a:prstGeom prst="rect">
            <a:avLst/>
          </a:prstGeom>
          <a:effectLst/>
        </p:spPr>
      </p:pic>
      <p:pic>
        <p:nvPicPr>
          <p:cNvPr id="1036" name="Picture Placeholder 4" descr="Wisconsin Department of Public Instruction logo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39" y="905118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46494" y="9103208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885339" y="9051187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2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704832"/>
            <a:ext cx="7772400" cy="353568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1585</TotalTime>
  <Words>164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Language Translation Tools in BadgerLink Resources Many BadgerLink resources have a language translation tool, making it easy to change the resource’s interface or an article’s language with a click or two.  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Champoux, Jennifer L.   DPI</cp:lastModifiedBy>
  <cp:revision>109</cp:revision>
  <cp:lastPrinted>2019-03-27T14:23:35Z</cp:lastPrinted>
  <dcterms:created xsi:type="dcterms:W3CDTF">2018-05-16T19:14:47Z</dcterms:created>
  <dcterms:modified xsi:type="dcterms:W3CDTF">2026-04-07T22:18:12Z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