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orient="horz" pos="3161" userDrawn="1">
          <p15:clr>
            <a:srgbClr val="A4A3A4"/>
          </p15:clr>
        </p15:guide>
        <p15:guide id="4" pos="46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A3C"/>
    <a:srgbClr val="1E824C"/>
    <a:srgbClr val="009939"/>
    <a:srgbClr val="0066CC"/>
    <a:srgbClr val="22429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44" autoAdjust="0"/>
    <p:restoredTop sz="96224" autoAdjust="0"/>
  </p:normalViewPr>
  <p:slideViewPr>
    <p:cSldViewPr snapToGrid="0">
      <p:cViewPr varScale="1">
        <p:scale>
          <a:sx n="73" d="100"/>
          <a:sy n="73" d="100"/>
        </p:scale>
        <p:origin x="2820" y="78"/>
      </p:cViewPr>
      <p:guideLst>
        <p:guide orient="horz" pos="3168"/>
        <p:guide pos="2448"/>
        <p:guide orient="horz" pos="3161"/>
        <p:guide pos="46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0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6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8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3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4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3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F7F5D-7515-4066-8594-40A7256452A9}" type="datetimeFigureOut">
              <a:rPr lang="en-US" smtClean="0"/>
              <a:t>3/27/2026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hyperlink" Target="https://www.wiscat.net/ext/validateglobal.php?cid=stwi&amp;lid=stwi&amp;dataid=1601" TargetMode="External"/><Relationship Id="rId18" Type="http://schemas.openxmlformats.org/officeDocument/2006/relationships/hyperlink" Target="https://badgerlink.dpi.wi.gov/resource/newspaperscom-library-edition-world-collection" TargetMode="External"/><Relationship Id="rId3" Type="http://schemas.openxmlformats.org/officeDocument/2006/relationships/image" Target="../media/image1.png"/><Relationship Id="rId21" Type="http://schemas.openxmlformats.org/officeDocument/2006/relationships/hyperlink" Target="https://badgerlink.dpi.wi.gov/resource/us-newsstream" TargetMode="External"/><Relationship Id="rId7" Type="http://schemas.openxmlformats.org/officeDocument/2006/relationships/hyperlink" Target="https://www.wiscat.net/ext/validateglobal.php?cid=stwi&amp;lid=stwi&amp;dataid=1967" TargetMode="External"/><Relationship Id="rId12" Type="http://schemas.openxmlformats.org/officeDocument/2006/relationships/hyperlink" Target="https://badgerlink.dpi.wi.gov/resource/britannica-school" TargetMode="External"/><Relationship Id="rId17" Type="http://schemas.openxmlformats.org/officeDocument/2006/relationships/image" Target="../media/image6.jpeg"/><Relationship Id="rId25" Type="http://schemas.openxmlformats.org/officeDocument/2006/relationships/image" Target="../media/image10.jpeg"/><Relationship Id="rId2" Type="http://schemas.openxmlformats.org/officeDocument/2006/relationships/hyperlink" Target="http://www.nhd.org/" TargetMode="External"/><Relationship Id="rId16" Type="http://schemas.openxmlformats.org/officeDocument/2006/relationships/hyperlink" Target="https://www.wiscat.net/ext/validateglobal.php?cid=stwi&amp;lid=stwi&amp;dataid=2175" TargetMode="External"/><Relationship Id="rId20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badgerlink.dpi.wi.gov/resource/history-reference-source" TargetMode="External"/><Relationship Id="rId11" Type="http://schemas.openxmlformats.org/officeDocument/2006/relationships/image" Target="../media/image4.png"/><Relationship Id="rId24" Type="http://schemas.openxmlformats.org/officeDocument/2006/relationships/image" Target="../media/image9.png"/><Relationship Id="rId5" Type="http://schemas.openxmlformats.org/officeDocument/2006/relationships/image" Target="../media/image2.png"/><Relationship Id="rId15" Type="http://schemas.openxmlformats.org/officeDocument/2006/relationships/hyperlink" Target="https://badgerlink.dpi.wi.gov/resource/archive-wisconsin-newspapers" TargetMode="External"/><Relationship Id="rId23" Type="http://schemas.openxmlformats.org/officeDocument/2006/relationships/image" Target="../media/image8.jpg"/><Relationship Id="rId10" Type="http://schemas.openxmlformats.org/officeDocument/2006/relationships/hyperlink" Target="https://www.wiscat.net/ext/validateglobal.php?cid=stwi&amp;lid=stwi&amp;dataid=1238" TargetMode="External"/><Relationship Id="rId19" Type="http://schemas.openxmlformats.org/officeDocument/2006/relationships/hyperlink" Target="https://www.wiscat.net/ext/validateglobal.php?cid=stwi&amp;lid=stwi&amp;dataid=2131" TargetMode="External"/><Relationship Id="rId4" Type="http://schemas.openxmlformats.org/officeDocument/2006/relationships/hyperlink" Target="https://www.wiscat.net/ext/validateglobal.php?cid=stwi&amp;lid=stwi&amp;dataid=1625" TargetMode="External"/><Relationship Id="rId9" Type="http://schemas.openxmlformats.org/officeDocument/2006/relationships/hyperlink" Target="https://badgerlink.dpi.wi.gov/resource/explora-middle-high-schools" TargetMode="External"/><Relationship Id="rId14" Type="http://schemas.openxmlformats.org/officeDocument/2006/relationships/image" Target="../media/image5.png"/><Relationship Id="rId22" Type="http://schemas.openxmlformats.org/officeDocument/2006/relationships/hyperlink" Target="https://badgerlink.dpi.wi.gov/training/primary-sourc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"/>
            <a:ext cx="7772400" cy="489684"/>
          </a:xfrm>
          <a:prstGeom prst="rect">
            <a:avLst/>
          </a:prstGeom>
          <a:solidFill>
            <a:srgbClr val="99C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  <p:sp>
        <p:nvSpPr>
          <p:cNvPr id="6" name="Title 13">
            <a:extLst>
              <a:ext uri="{FF2B5EF4-FFF2-40B4-BE49-F238E27FC236}">
                <a16:creationId xmlns:a16="http://schemas.microsoft.com/office/drawing/2014/main" id="{F00B025D-EDF3-A5B6-A10C-4C0CC2CBBE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95256" y="595518"/>
            <a:ext cx="4262844" cy="1244680"/>
          </a:xfrm>
        </p:spPr>
        <p:txBody>
          <a:bodyPr>
            <a:normAutofit fontScale="90000"/>
          </a:bodyPr>
          <a:lstStyle/>
          <a:p>
            <a:pPr algn="l"/>
            <a:r>
              <a:rPr lang="en-US" sz="2100" b="1" dirty="0">
                <a:solidFill>
                  <a:srgbClr val="224290"/>
                </a:solidFill>
                <a:latin typeface="Lato" panose="020F0502020204030203" pitchFamily="34" charset="0"/>
              </a:rPr>
              <a:t>National History Day Resource Guide</a:t>
            </a:r>
            <a:br>
              <a:rPr lang="en-US" sz="5400" b="1" dirty="0">
                <a:solidFill>
                  <a:srgbClr val="224290"/>
                </a:solidFill>
                <a:latin typeface="Lato" panose="020F0502020204030203" pitchFamily="34" charset="0"/>
              </a:rPr>
            </a:br>
            <a:r>
              <a:rPr lang="en-US" sz="1800" b="1" dirty="0">
                <a:latin typeface="Lato" panose="020F0502020204030203" pitchFamily="34" charset="0"/>
              </a:rPr>
              <a:t>Discover primary sources, multimedia, and articles from encyclopedias, magazines, newspapers, and academic journals for your National History Day (</a:t>
            </a:r>
            <a:r>
              <a:rPr lang="en-US" sz="1800" b="1" dirty="0">
                <a:latin typeface="Lato" panose="020F0502020204030203" pitchFamily="34" charset="0"/>
                <a:hlinkClick r:id="rId2"/>
              </a:rPr>
              <a:t>www.nhd.org</a:t>
            </a:r>
            <a:r>
              <a:rPr lang="en-US" sz="1800" b="1" dirty="0">
                <a:latin typeface="Lato" panose="020F0502020204030203" pitchFamily="34" charset="0"/>
              </a:rPr>
              <a:t>) project.</a:t>
            </a:r>
          </a:p>
        </p:txBody>
      </p:sp>
      <p:pic>
        <p:nvPicPr>
          <p:cNvPr id="7" name="Picture Placeholder 4" descr="Badgerlink logo">
            <a:extLst>
              <a:ext uri="{FF2B5EF4-FFF2-40B4-BE49-F238E27FC236}">
                <a16:creationId xmlns:a16="http://schemas.microsoft.com/office/drawing/2014/main" id="{07126B32-06F8-C746-0ACB-403F341A48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246783" y="757618"/>
            <a:ext cx="3016009" cy="959429"/>
          </a:xfrm>
          <a:prstGeom prst="rect">
            <a:avLst/>
          </a:prstGeom>
          <a:effectLst/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F88C568-341B-CB2C-7426-40E0EE9F7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1903897"/>
            <a:ext cx="7543800" cy="9237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1" name="Picture Placeholder 4" descr="History Reference Source logo.">
            <a:hlinkClick r:id="rId4"/>
            <a:extLst>
              <a:ext uri="{FF2B5EF4-FFF2-40B4-BE49-F238E27FC236}">
                <a16:creationId xmlns:a16="http://schemas.microsoft.com/office/drawing/2014/main" id="{940E8792-3F19-BB85-C83B-F7156855AF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8725" y="2043761"/>
            <a:ext cx="1190011" cy="495838"/>
          </a:xfrm>
          <a:prstGeom prst="rect">
            <a:avLst/>
          </a:prstGeom>
          <a:effectLst/>
        </p:spPr>
      </p:pic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CE45BA3F-054A-53D1-2BA7-503E3C5D68D6}"/>
              </a:ext>
            </a:extLst>
          </p:cNvPr>
          <p:cNvSpPr txBox="1">
            <a:spLocks/>
          </p:cNvSpPr>
          <p:nvPr/>
        </p:nvSpPr>
        <p:spPr>
          <a:xfrm>
            <a:off x="2206602" y="1968876"/>
            <a:ext cx="5451497" cy="77336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History Reference Source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Full text history reference resource including primary sources, magazines, and multimedia. </a:t>
            </a:r>
            <a:r>
              <a:rPr lang="en-US" sz="1400" dirty="0">
                <a:latin typeface="Lato" panose="020F0502020204030203" pitchFamily="34" charset="0"/>
                <a:hlinkClick r:id="rId6"/>
              </a:rPr>
              <a:t>Details and how to use.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BE47047-64E7-40F9-F9FF-35274240D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2882890"/>
            <a:ext cx="7543800" cy="8974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4" name="Picture Placeholder 4" descr="Explora logo.">
            <a:hlinkClick r:id="rId7"/>
            <a:extLst>
              <a:ext uri="{FF2B5EF4-FFF2-40B4-BE49-F238E27FC236}">
                <a16:creationId xmlns:a16="http://schemas.microsoft.com/office/drawing/2014/main" id="{79505063-B20D-8FEB-C2B1-8A0BCE8F87E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9523" y="3026242"/>
            <a:ext cx="1548414" cy="451620"/>
          </a:xfrm>
          <a:prstGeom prst="rect">
            <a:avLst/>
          </a:prstGeom>
          <a:effectLst/>
        </p:spPr>
      </p:pic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2DC00715-1074-93C9-5F8F-95D76131CB5A}"/>
              </a:ext>
            </a:extLst>
          </p:cNvPr>
          <p:cNvSpPr txBox="1">
            <a:spLocks/>
          </p:cNvSpPr>
          <p:nvPr/>
        </p:nvSpPr>
        <p:spPr>
          <a:xfrm>
            <a:off x="2222696" y="2905242"/>
            <a:ext cx="5259288" cy="820883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Explora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Interface that searches magazines, newspapers, encyclopedias, and other reliable sources. </a:t>
            </a:r>
            <a:r>
              <a:rPr lang="en-US" sz="1400" dirty="0">
                <a:latin typeface="Lato" panose="020F0502020204030203" pitchFamily="34" charset="0"/>
                <a:hlinkClick r:id="rId9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13ADD60-F4D6-54E4-ADAB-C7AEA5FB4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3840278"/>
            <a:ext cx="7543800" cy="9391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2" name="Picture Placeholder 4" descr="Britannica School logo.">
            <a:hlinkClick r:id="rId10"/>
            <a:extLst>
              <a:ext uri="{FF2B5EF4-FFF2-40B4-BE49-F238E27FC236}">
                <a16:creationId xmlns:a16="http://schemas.microsoft.com/office/drawing/2014/main" id="{38C2B0DC-6708-D999-93E4-926E39913B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1868" y="3942024"/>
            <a:ext cx="1729490" cy="472726"/>
          </a:xfrm>
          <a:prstGeom prst="rect">
            <a:avLst/>
          </a:prstGeom>
          <a:effectLst/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B68F7F1-3434-0D79-7830-0A8A33CDDFD7}"/>
              </a:ext>
            </a:extLst>
          </p:cNvPr>
          <p:cNvSpPr txBox="1">
            <a:spLocks/>
          </p:cNvSpPr>
          <p:nvPr/>
        </p:nvSpPr>
        <p:spPr>
          <a:xfrm>
            <a:off x="2195084" y="3842219"/>
            <a:ext cx="5259290" cy="73063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Britannica School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Encyclopedia articles with images, maps, and other learning materials. </a:t>
            </a:r>
            <a:r>
              <a:rPr lang="en-US" sz="1400" dirty="0">
                <a:latin typeface="Lato" panose="020F0502020204030203" pitchFamily="34" charset="0"/>
                <a:hlinkClick r:id="rId12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latin typeface="Lato" panose="020F0502020204030203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CEF0C9-B9C1-8B52-A8C9-745F8EF3A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4846440"/>
            <a:ext cx="7543800" cy="28799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29" name="Picture Placeholder 4" descr="Wisconsin Newspaper Association logo">
            <a:hlinkClick r:id="rId13"/>
            <a:extLst>
              <a:ext uri="{FF2B5EF4-FFF2-40B4-BE49-F238E27FC236}">
                <a16:creationId xmlns:a16="http://schemas.microsoft.com/office/drawing/2014/main" id="{B5919317-470F-8894-764C-44FF8F2ACF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64650" y="4981702"/>
            <a:ext cx="1481456" cy="487722"/>
          </a:xfrm>
          <a:prstGeom prst="rect">
            <a:avLst/>
          </a:prstGeom>
          <a:effectLst/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5F0508F-FEDA-582A-C26F-18CD1A8CA7D2}"/>
              </a:ext>
            </a:extLst>
          </p:cNvPr>
          <p:cNvSpPr txBox="1">
            <a:spLocks/>
          </p:cNvSpPr>
          <p:nvPr/>
        </p:nvSpPr>
        <p:spPr>
          <a:xfrm>
            <a:off x="2222696" y="4900479"/>
            <a:ext cx="5291477" cy="754578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Archive of Wisconsin Newspapers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Full text daily and weekly Wisconsin newspapers from 2005 to 60 days ago, and 1800s and 1900s. </a:t>
            </a:r>
            <a:r>
              <a:rPr lang="en-US" sz="1400" dirty="0">
                <a:latin typeface="Lato" panose="020F0502020204030203" pitchFamily="34" charset="0"/>
                <a:hlinkClick r:id="rId15"/>
              </a:rPr>
              <a:t>Details and how to use.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 </a:t>
            </a:r>
          </a:p>
        </p:txBody>
      </p:sp>
      <p:pic>
        <p:nvPicPr>
          <p:cNvPr id="1033" name="Picture Placeholder 4" descr="ProQuest Newspapers.com Library Edition logo">
            <a:hlinkClick r:id="rId16"/>
            <a:extLst>
              <a:ext uri="{FF2B5EF4-FFF2-40B4-BE49-F238E27FC236}">
                <a16:creationId xmlns:a16="http://schemas.microsoft.com/office/drawing/2014/main" id="{63647976-258E-2C64-DE44-FF1CBD4E5B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7988" y="5963826"/>
            <a:ext cx="1694781" cy="585470"/>
          </a:xfrm>
          <a:prstGeom prst="rect">
            <a:avLst/>
          </a:prstGeom>
          <a:effectLst/>
        </p:spPr>
      </p:pic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C5DB6CC2-9FAE-8D0F-F871-B4EA8F9699FC}"/>
              </a:ext>
            </a:extLst>
          </p:cNvPr>
          <p:cNvSpPr txBox="1">
            <a:spLocks/>
          </p:cNvSpPr>
          <p:nvPr/>
        </p:nvSpPr>
        <p:spPr>
          <a:xfrm>
            <a:off x="2222696" y="5924213"/>
            <a:ext cx="5291477" cy="81702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Newspapers.com Library Edition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Historical newspapers from the 1700s – 2000s.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18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Lato" panose="020F0502020204030203" pitchFamily="34" charset="0"/>
              </a:rPr>
              <a:t> </a:t>
            </a:r>
          </a:p>
        </p:txBody>
      </p:sp>
      <p:pic>
        <p:nvPicPr>
          <p:cNvPr id="1035" name="Picture Placeholder 4" descr="ProQuest logo (for U.S. Newsstream)">
            <a:hlinkClick r:id="rId19"/>
            <a:extLst>
              <a:ext uri="{FF2B5EF4-FFF2-40B4-BE49-F238E27FC236}">
                <a16:creationId xmlns:a16="http://schemas.microsoft.com/office/drawing/2014/main" id="{A329B84C-2362-6D0E-973A-4D202575302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1172" y="7011936"/>
            <a:ext cx="1548414" cy="585470"/>
          </a:xfrm>
          <a:prstGeom prst="rect">
            <a:avLst/>
          </a:prstGeom>
          <a:effectLst/>
        </p:spPr>
      </p:pic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57869C60-7FE9-FEB0-11F6-72043A23FDBD}"/>
              </a:ext>
            </a:extLst>
          </p:cNvPr>
          <p:cNvSpPr txBox="1">
            <a:spLocks/>
          </p:cNvSpPr>
          <p:nvPr/>
        </p:nvSpPr>
        <p:spPr>
          <a:xfrm>
            <a:off x="2222696" y="6945578"/>
            <a:ext cx="5259287" cy="78082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U.S. </a:t>
            </a:r>
            <a:r>
              <a:rPr lang="en-US" sz="1600" b="1" dirty="0" err="1">
                <a:latin typeface="Lato" panose="020F0502020204030203" pitchFamily="34" charset="0"/>
              </a:rPr>
              <a:t>Newsstream</a:t>
            </a:r>
            <a:endParaRPr lang="en-US" sz="16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Current and archival to 1980s U.S. news featuring key national and regional sources. </a:t>
            </a:r>
            <a:r>
              <a:rPr lang="en-US" sz="1400" dirty="0">
                <a:latin typeface="Lato" panose="020F0502020204030203" pitchFamily="34" charset="0"/>
                <a:hlinkClick r:id="rId21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6F2108F-926E-BB5B-5684-7501E4BF6D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7787665"/>
            <a:ext cx="7543800" cy="10685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8" name="Picture Placeholder 4" descr="Primary Sources video opening slide with a play button in the center. ">
            <a:hlinkClick r:id="rId22"/>
            <a:extLst>
              <a:ext uri="{FF2B5EF4-FFF2-40B4-BE49-F238E27FC236}">
                <a16:creationId xmlns:a16="http://schemas.microsoft.com/office/drawing/2014/main" id="{44928E7A-B861-DC72-F24C-744D41E9321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9400" y="7894957"/>
            <a:ext cx="1571958" cy="891244"/>
          </a:xfrm>
          <a:prstGeom prst="rect">
            <a:avLst/>
          </a:prstGeom>
          <a:effectLst/>
        </p:spPr>
      </p:pic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D15C4C97-7674-3FEE-1881-4D8410E70C67}"/>
              </a:ext>
            </a:extLst>
          </p:cNvPr>
          <p:cNvSpPr txBox="1">
            <a:spLocks/>
          </p:cNvSpPr>
          <p:nvPr/>
        </p:nvSpPr>
        <p:spPr>
          <a:xfrm>
            <a:off x="2206602" y="7875623"/>
            <a:ext cx="5291477" cy="891244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Finding Primary Sources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Watch a video on how to find primary sources in Newspapers.com Library Edition and History Reference Source.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22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pic>
        <p:nvPicPr>
          <p:cNvPr id="1036" name="Picture Placeholder 4" descr="Wisconsin Department of Public Instruction logo">
            <a:extLst>
              <a:ext uri="{FF2B5EF4-FFF2-40B4-BE49-F238E27FC236}">
                <a16:creationId xmlns:a16="http://schemas.microsoft.com/office/drawing/2014/main" id="{4A5B72BE-EC60-3FD7-5CE6-502259D6F6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1138" y="8957847"/>
            <a:ext cx="2265585" cy="549603"/>
          </a:xfrm>
          <a:prstGeom prst="rect">
            <a:avLst/>
          </a:prstGeom>
          <a:effectLst/>
        </p:spPr>
      </p:pic>
      <p:pic>
        <p:nvPicPr>
          <p:cNvPr id="1037" name="Picture Placeholder 4" descr="Institute of Museum and Library Services logo">
            <a:extLst>
              <a:ext uri="{FF2B5EF4-FFF2-40B4-BE49-F238E27FC236}">
                <a16:creationId xmlns:a16="http://schemas.microsoft.com/office/drawing/2014/main" id="{0614E0C0-9D02-8DB6-1D83-9389B152E2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72494" y="8957847"/>
            <a:ext cx="1213706" cy="549603"/>
          </a:xfrm>
          <a:prstGeom prst="rect">
            <a:avLst/>
          </a:prstGeom>
          <a:effectLst/>
        </p:spPr>
      </p:pic>
      <p:sp>
        <p:nvSpPr>
          <p:cNvPr id="1038" name="Text Placeholder 2">
            <a:extLst>
              <a:ext uri="{FF2B5EF4-FFF2-40B4-BE49-F238E27FC236}">
                <a16:creationId xmlns:a16="http://schemas.microsoft.com/office/drawing/2014/main" id="{A87D6BED-643C-0F65-B4AA-D092FCF48032}"/>
              </a:ext>
            </a:extLst>
          </p:cNvPr>
          <p:cNvSpPr txBox="1">
            <a:spLocks/>
          </p:cNvSpPr>
          <p:nvPr/>
        </p:nvSpPr>
        <p:spPr>
          <a:xfrm>
            <a:off x="3928532" y="9025576"/>
            <a:ext cx="3729568" cy="48968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>
                <a:solidFill>
                  <a:srgbClr val="000000"/>
                </a:solidFill>
                <a:latin typeface="Lato" panose="020F0502020204030203" pitchFamily="34" charset="0"/>
              </a:rPr>
              <a:t>Provided by the Department of Public Instruction. Funding provided through the Universal Service Fund and the Institute of Museum and Library Services.</a:t>
            </a:r>
            <a:endParaRPr lang="en-US" sz="1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4BB84E-670D-4452-A6A8-A2140DB20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568715"/>
            <a:ext cx="7772400" cy="489685"/>
          </a:xfrm>
          <a:prstGeom prst="rect">
            <a:avLst/>
          </a:prstGeom>
          <a:solidFill>
            <a:srgbClr val="2242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</p:spTree>
    <p:extLst>
      <p:ext uri="{BB962C8B-B14F-4D97-AF65-F5344CB8AC3E}">
        <p14:creationId xmlns:p14="http://schemas.microsoft.com/office/powerpoint/2010/main" val="87972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D5F934DA1BE49B3B3F9159900EAAC" ma:contentTypeVersion="21" ma:contentTypeDescription="Create a new document." ma:contentTypeScope="" ma:versionID="5cc56adc8b7ee982a1c4a256661d7890">
  <xsd:schema xmlns:xsd="http://www.w3.org/2001/XMLSchema" xmlns:xs="http://www.w3.org/2001/XMLSchema" xmlns:p="http://schemas.microsoft.com/office/2006/metadata/properties" xmlns:ns1="http://schemas.microsoft.com/sharepoint/v3" xmlns:ns2="3705e7c2-6d2e-44c1-91c3-8b7ff98ec150" xmlns:ns3="2e012255-b838-4391-8643-1b756ed2d8a3" targetNamespace="http://schemas.microsoft.com/office/2006/metadata/properties" ma:root="true" ma:fieldsID="1d8fc8575b35b60b7d42c4c8c1b17dd0" ns1:_="" ns2:_="" ns3:_="">
    <xsd:import namespace="http://schemas.microsoft.com/sharepoint/v3"/>
    <xsd:import namespace="3705e7c2-6d2e-44c1-91c3-8b7ff98ec150"/>
    <xsd:import namespace="2e012255-b838-4391-8643-1b756ed2d8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3:MigrationSource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5e7c2-6d2e-44c1-91c3-8b7ff98ec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5f17300-1e6c-40ba-91a1-269fcda390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12255-b838-4391-8643-1b756ed2d8a3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7ff7528-c154-45a0-aa6b-b2f138799b06}" ma:internalName="TaxCatchAll" ma:showField="CatchAllData" ma:web="2e012255-b838-4391-8643-1b756ed2d8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MigrationSourceID" ma:index="28" nillable="true" ma:displayName="MigrationSourceID" ma:internalName="MigrationSourceID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705e7c2-6d2e-44c1-91c3-8b7ff98ec150">
      <Terms xmlns="http://schemas.microsoft.com/office/infopath/2007/PartnerControls"/>
    </lcf76f155ced4ddcb4097134ff3c332f>
    <_ip_UnifiedCompliancePolicyProperties xmlns="http://schemas.microsoft.com/sharepoint/v3" xsi:nil="true"/>
    <TaxCatchAll xmlns="2e012255-b838-4391-8643-1b756ed2d8a3" xsi:nil="true"/>
  </documentManagement>
</p:properties>
</file>

<file path=customXml/itemProps1.xml><?xml version="1.0" encoding="utf-8"?>
<ds:datastoreItem xmlns:ds="http://schemas.openxmlformats.org/officeDocument/2006/customXml" ds:itemID="{F5CA85ED-AD2A-4C21-88FD-1D8E2FD275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E13F45F-7BD4-420E-B215-D6A11E7B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05e7c2-6d2e-44c1-91c3-8b7ff98ec150"/>
    <ds:schemaRef ds:uri="2e012255-b838-4391-8643-1b756ed2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765E2D-4430-4B87-9D4A-BC6BD56AB684}">
  <ds:schemaRefs>
    <ds:schemaRef ds:uri="http://purl.org/dc/terms/"/>
    <ds:schemaRef ds:uri="http://schemas.openxmlformats.org/package/2006/metadata/core-properties"/>
    <ds:schemaRef ds:uri="http://purl.org/dc/dcmitype/"/>
    <ds:schemaRef ds:uri="2e012255-b838-4391-8643-1b756ed2d8a3"/>
    <ds:schemaRef ds:uri="3705e7c2-6d2e-44c1-91c3-8b7ff98ec15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1385</TotalTime>
  <Words>234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2013 - 2022 Theme</vt:lpstr>
      <vt:lpstr>National History Day Resource Guide Discover primary sources, multimedia, and articles from encyclopedias, magazines, newspapers, and academic journals for your National History Day (www.nhd.org) project.</vt:lpstr>
    </vt:vector>
  </TitlesOfParts>
  <Manager/>
  <Company>Wisconsin Department of Public Instruction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BadgerLink</dc:title>
  <dc:subject/>
  <dc:creator>Champoux, Jennifer L.   DPI</dc:creator>
  <cp:keywords/>
  <dc:description/>
  <cp:lastModifiedBy>Champoux, Jennifer L.   DPI</cp:lastModifiedBy>
  <cp:revision>105</cp:revision>
  <cp:lastPrinted>2019-03-27T14:23:35Z</cp:lastPrinted>
  <dcterms:created xsi:type="dcterms:W3CDTF">2018-05-16T19:14:47Z</dcterms:created>
  <dcterms:modified xsi:type="dcterms:W3CDTF">2026-03-27T17:50:32Z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-969730851</vt:i4>
  </property>
  <property fmtid="{D5CDD505-2E9C-101B-9397-08002B2CF9AE}" pid="3" name="_NewReviewCycle">
    <vt:lpwstr/>
  </property>
  <property fmtid="{D5CDD505-2E9C-101B-9397-08002B2CF9AE}" pid="4" name="_EmailSubject">
    <vt:lpwstr>school nursing sub-logo</vt:lpwstr>
  </property>
  <property fmtid="{D5CDD505-2E9C-101B-9397-08002B2CF9AE}" pid="5" name="_AuthorEmail">
    <vt:lpwstr>Louise.Wilson@dpi.wi.gov</vt:lpwstr>
  </property>
  <property fmtid="{D5CDD505-2E9C-101B-9397-08002B2CF9AE}" pid="6" name="_AuthorEmailDisplayName">
    <vt:lpwstr>Wilson, Louise F.   DPI</vt:lpwstr>
  </property>
  <property fmtid="{D5CDD505-2E9C-101B-9397-08002B2CF9AE}" pid="7" name="_PreviousAdHocReviewCycleID">
    <vt:i4>-47106403</vt:i4>
  </property>
  <property fmtid="{D5CDD505-2E9C-101B-9397-08002B2CF9AE}" pid="8" name="ContentTypeId">
    <vt:lpwstr>0x0101002A0D5F934DA1BE49B3B3F9159900EAAC</vt:lpwstr>
  </property>
  <property fmtid="{D5CDD505-2E9C-101B-9397-08002B2CF9AE}" pid="9" name="MediaServiceImageTags">
    <vt:lpwstr/>
  </property>
</Properties>
</file>