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orient="horz" pos="3161" userDrawn="1">
          <p15:clr>
            <a:srgbClr val="A4A3A4"/>
          </p15:clr>
        </p15:guide>
        <p15:guide id="4" pos="46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A3C"/>
    <a:srgbClr val="1E824C"/>
    <a:srgbClr val="009939"/>
    <a:srgbClr val="0066CC"/>
    <a:srgbClr val="22429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99" autoAdjust="0"/>
    <p:restoredTop sz="96224" autoAdjust="0"/>
  </p:normalViewPr>
  <p:slideViewPr>
    <p:cSldViewPr snapToGrid="0">
      <p:cViewPr varScale="1">
        <p:scale>
          <a:sx n="63" d="100"/>
          <a:sy n="63" d="100"/>
        </p:scale>
        <p:origin x="2746" y="53"/>
      </p:cViewPr>
      <p:guideLst>
        <p:guide orient="horz" pos="3168"/>
        <p:guide pos="2448"/>
        <p:guide orient="horz" pos="3161"/>
        <p:guide pos="46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0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6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8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3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4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3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hyperlink" Target="https://badgerlink.dpi.wi.gov/resource/us-newsstream" TargetMode="External"/><Relationship Id="rId3" Type="http://schemas.openxmlformats.org/officeDocument/2006/relationships/hyperlink" Target="https://badgerlink.dpi.wi.gov/newspapers" TargetMode="External"/><Relationship Id="rId7" Type="http://schemas.openxmlformats.org/officeDocument/2006/relationships/hyperlink" Target="https://badgerlink.dpi.wi.gov/resource/newspaper-source-plus" TargetMode="External"/><Relationship Id="rId12" Type="http://schemas.openxmlformats.org/officeDocument/2006/relationships/image" Target="../media/image6.jpeg"/><Relationship Id="rId2" Type="http://schemas.openxmlformats.org/officeDocument/2006/relationships/image" Target="../media/image1.png"/><Relationship Id="rId16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hyperlink" Target="https://badgerlink.dpi.wi.gov/resource/regional-business-news" TargetMode="External"/><Relationship Id="rId5" Type="http://schemas.openxmlformats.org/officeDocument/2006/relationships/hyperlink" Target="https://badgerlink.dpi.wi.gov/resource/archive-wisconsin-newspapers" TargetMode="External"/><Relationship Id="rId15" Type="http://schemas.openxmlformats.org/officeDocument/2006/relationships/image" Target="../media/image7.pn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hyperlink" Target="https://badgerlink.dpi.wi.gov/resource/newspaperscom-library-edition-world-collection" TargetMode="External"/><Relationship Id="rId14" Type="http://schemas.openxmlformats.org/officeDocument/2006/relationships/hyperlink" Target="https://badgerlink.dpi.wi.gov/training/newspaper-resources-wisconsin-newspapers-badgerlink-title-lis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"/>
            <a:ext cx="7772400" cy="489684"/>
          </a:xfrm>
          <a:prstGeom prst="rect">
            <a:avLst/>
          </a:prstGeom>
          <a:solidFill>
            <a:srgbClr val="99C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  <p:pic>
        <p:nvPicPr>
          <p:cNvPr id="7" name="Picture Placeholder 4" descr="Badgerlink logo.">
            <a:extLst>
              <a:ext uri="{FF2B5EF4-FFF2-40B4-BE49-F238E27FC236}">
                <a16:creationId xmlns:a16="http://schemas.microsoft.com/office/drawing/2014/main" id="{07126B32-06F8-C746-0ACB-403F341A48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246783" y="757618"/>
            <a:ext cx="3016009" cy="959429"/>
          </a:xfrm>
          <a:prstGeom prst="rect">
            <a:avLst/>
          </a:prstGeom>
          <a:effectLst/>
        </p:spPr>
      </p:pic>
      <p:sp>
        <p:nvSpPr>
          <p:cNvPr id="6" name="Title 13">
            <a:extLst>
              <a:ext uri="{FF2B5EF4-FFF2-40B4-BE49-F238E27FC236}">
                <a16:creationId xmlns:a16="http://schemas.microsoft.com/office/drawing/2014/main" id="{F00B025D-EDF3-A5B6-A10C-4C0CC2CBBEF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66457" y="745074"/>
            <a:ext cx="4159160" cy="1187933"/>
          </a:xfrm>
        </p:spPr>
        <p:txBody>
          <a:bodyPr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en-US" sz="2700" b="1" dirty="0">
                <a:solidFill>
                  <a:srgbClr val="224290"/>
                </a:solidFill>
                <a:latin typeface="Lato" panose="020F0502020204030203" pitchFamily="34" charset="0"/>
              </a:rPr>
              <a:t>Newspaper Resource Guide</a:t>
            </a:r>
            <a:br>
              <a:rPr lang="en-US" sz="5400" b="1" dirty="0">
                <a:solidFill>
                  <a:srgbClr val="224290"/>
                </a:solidFill>
                <a:latin typeface="Lato" panose="020F0502020204030203" pitchFamily="34" charset="0"/>
              </a:rPr>
            </a:br>
            <a:r>
              <a:rPr lang="en-US" sz="1800" b="1" dirty="0">
                <a:latin typeface="Lato" panose="020F0502020204030203" pitchFamily="34" charset="0"/>
              </a:rPr>
              <a:t>Find Wisconsin, U.S. and worldwide newspapers and related media.</a:t>
            </a:r>
            <a:br>
              <a:rPr lang="en-US" sz="1800" b="1" dirty="0">
                <a:latin typeface="Lato" panose="020F0502020204030203" pitchFamily="34" charset="0"/>
              </a:rPr>
            </a:br>
            <a:br>
              <a:rPr lang="en-US" sz="1800" b="1" dirty="0">
                <a:latin typeface="Lato" panose="020F0502020204030203" pitchFamily="34" charset="0"/>
              </a:rPr>
            </a:br>
            <a:r>
              <a:rPr lang="en-US" sz="1800" b="1" dirty="0">
                <a:latin typeface="Lato" panose="020F0502020204030203" pitchFamily="34" charset="0"/>
                <a:hlinkClick r:id="rId3"/>
              </a:rPr>
              <a:t>https://badgerlink.dpi.wi.gov/newspapers</a:t>
            </a:r>
            <a:r>
              <a:rPr lang="en-US" sz="1800" b="1" dirty="0">
                <a:latin typeface="Lato" panose="020F0502020204030203" pitchFamily="34" charset="0"/>
              </a:rPr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F88C568-341B-CB2C-7426-40E0EE9F7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2063289"/>
            <a:ext cx="7543800" cy="1035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29" name="Picture Placeholder 4" descr="Wisconsin Newspaper Association logo.">
            <a:extLst>
              <a:ext uri="{FF2B5EF4-FFF2-40B4-BE49-F238E27FC236}">
                <a16:creationId xmlns:a16="http://schemas.microsoft.com/office/drawing/2014/main" id="{B5919317-470F-8894-764C-44FF8F2ACF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31172" y="2337245"/>
            <a:ext cx="1481456" cy="487722"/>
          </a:xfrm>
          <a:prstGeom prst="rect">
            <a:avLst/>
          </a:prstGeom>
          <a:effectLst/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E45BA3F-054A-53D1-2BA7-503E3C5D68D6}"/>
              </a:ext>
            </a:extLst>
          </p:cNvPr>
          <p:cNvSpPr txBox="1">
            <a:spLocks/>
          </p:cNvSpPr>
          <p:nvPr/>
        </p:nvSpPr>
        <p:spPr>
          <a:xfrm>
            <a:off x="2209024" y="2190940"/>
            <a:ext cx="4886719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Archive of Wisconsin Newspapers: </a:t>
            </a:r>
            <a:r>
              <a:rPr lang="en-US" sz="1600" dirty="0">
                <a:latin typeface="Lato" panose="020F0502020204030203" pitchFamily="34" charset="0"/>
              </a:rPr>
              <a:t>Wisconsin titles for 2005 – 60 days ago, plus some historic coverage. Full PDF images. </a:t>
            </a:r>
            <a:r>
              <a:rPr lang="en-US" sz="1600" dirty="0">
                <a:latin typeface="Lato" panose="020F0502020204030203" pitchFamily="34" charset="0"/>
                <a:hlinkClick r:id="rId5"/>
              </a:rPr>
              <a:t>Details and how to use.</a:t>
            </a:r>
            <a:endParaRPr lang="en-US" sz="1600" b="1" dirty="0">
              <a:latin typeface="Lato" panose="020F0502020204030203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E47047-64E7-40F9-F9FF-35274240D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3214649"/>
            <a:ext cx="7543800" cy="1035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1" name="Picture Placeholder 4" descr="Newspaper Source Plus logo">
            <a:extLst>
              <a:ext uri="{FF2B5EF4-FFF2-40B4-BE49-F238E27FC236}">
                <a16:creationId xmlns:a16="http://schemas.microsoft.com/office/drawing/2014/main" id="{940E8792-3F19-BB85-C83B-F7156855AF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7312" y="3486100"/>
            <a:ext cx="1707887" cy="495838"/>
          </a:xfrm>
          <a:prstGeom prst="rect">
            <a:avLst/>
          </a:prstGeom>
          <a:effectLst/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5F0508F-FEDA-582A-C26F-18CD1A8CA7D2}"/>
              </a:ext>
            </a:extLst>
          </p:cNvPr>
          <p:cNvSpPr txBox="1">
            <a:spLocks/>
          </p:cNvSpPr>
          <p:nvPr/>
        </p:nvSpPr>
        <p:spPr>
          <a:xfrm>
            <a:off x="2209025" y="3272120"/>
            <a:ext cx="4886719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Newspaper Source Plus: </a:t>
            </a:r>
            <a:r>
              <a:rPr lang="en-US" sz="1600" dirty="0">
                <a:latin typeface="Lato" panose="020F0502020204030203" pitchFamily="34" charset="0"/>
              </a:rPr>
              <a:t>U.S. and worldwide major news including newspapers, newswires, tv &amp; radio transcripts. Text only. </a:t>
            </a:r>
            <a:r>
              <a:rPr lang="en-US" sz="1600" b="1" dirty="0">
                <a:latin typeface="Lato" panose="020F0502020204030203" pitchFamily="34" charset="0"/>
              </a:rPr>
              <a:t> </a:t>
            </a:r>
            <a:r>
              <a:rPr lang="en-US" sz="1600" dirty="0">
                <a:latin typeface="Lato" panose="020F0502020204030203" pitchFamily="34" charset="0"/>
                <a:hlinkClick r:id="rId7"/>
              </a:rPr>
              <a:t>Details and how to use.</a:t>
            </a:r>
            <a:endParaRPr lang="en-US" sz="16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13ADD60-F4D6-54E4-ADAB-C7AEA5FB4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4334258"/>
            <a:ext cx="7543800" cy="1035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3" name="Picture Placeholder 4" descr="ProQuest Newspapers.com Library Edition logo.">
            <a:extLst>
              <a:ext uri="{FF2B5EF4-FFF2-40B4-BE49-F238E27FC236}">
                <a16:creationId xmlns:a16="http://schemas.microsoft.com/office/drawing/2014/main" id="{63647976-258E-2C64-DE44-FF1CBD4E5B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3864" y="4520709"/>
            <a:ext cx="1694781" cy="585470"/>
          </a:xfrm>
          <a:prstGeom prst="rect">
            <a:avLst/>
          </a:prstGeom>
          <a:effectLst/>
        </p:spPr>
      </p:pic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C5DB6CC2-9FAE-8D0F-F871-B4EA8F9699FC}"/>
              </a:ext>
            </a:extLst>
          </p:cNvPr>
          <p:cNvSpPr txBox="1">
            <a:spLocks/>
          </p:cNvSpPr>
          <p:nvPr/>
        </p:nvSpPr>
        <p:spPr>
          <a:xfrm>
            <a:off x="2209025" y="4388808"/>
            <a:ext cx="4886719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Newspapers.com Library Edition World Collection: </a:t>
            </a:r>
            <a:r>
              <a:rPr lang="en-US" sz="1600" dirty="0">
                <a:latin typeface="Lato" panose="020F0502020204030203" pitchFamily="34" charset="0"/>
              </a:rPr>
              <a:t>Historic U.S. and worldwide titles from 1700s – 2000s. Full PDF images. </a:t>
            </a:r>
            <a:r>
              <a:rPr lang="en-US" sz="1600" dirty="0">
                <a:latin typeface="Lato" panose="020F0502020204030203" pitchFamily="34" charset="0"/>
                <a:hlinkClick r:id="rId9"/>
              </a:rPr>
              <a:t>Details and how to use. </a:t>
            </a:r>
            <a:endParaRPr lang="en-US" sz="16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CEF0C9-B9C1-8B52-A8C9-745F8EF3A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5453867"/>
            <a:ext cx="7543800" cy="1035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2" name="Picture Placeholder 4" descr="Regional Business News logo.">
            <a:extLst>
              <a:ext uri="{FF2B5EF4-FFF2-40B4-BE49-F238E27FC236}">
                <a16:creationId xmlns:a16="http://schemas.microsoft.com/office/drawing/2014/main" id="{38C2B0DC-6708-D999-93E4-926E39913B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5206" y="5676758"/>
            <a:ext cx="1729490" cy="511272"/>
          </a:xfrm>
          <a:prstGeom prst="rect">
            <a:avLst/>
          </a:prstGeom>
          <a:effectLst/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B68F7F1-3434-0D79-7830-0A8A33CDDFD7}"/>
              </a:ext>
            </a:extLst>
          </p:cNvPr>
          <p:cNvSpPr txBox="1">
            <a:spLocks/>
          </p:cNvSpPr>
          <p:nvPr/>
        </p:nvSpPr>
        <p:spPr>
          <a:xfrm>
            <a:off x="2245602" y="5507157"/>
            <a:ext cx="4850142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Regional Business News: </a:t>
            </a:r>
            <a:r>
              <a:rPr lang="en-US" sz="1600" dirty="0">
                <a:latin typeface="Lato" panose="020F0502020204030203" pitchFamily="34" charset="0"/>
              </a:rPr>
              <a:t>Business-related newspapers, magazines, and other sources. Text only. </a:t>
            </a:r>
            <a:r>
              <a:rPr lang="en-US" sz="1600" dirty="0">
                <a:latin typeface="Lato" panose="020F0502020204030203" pitchFamily="34" charset="0"/>
                <a:hlinkClick r:id="rId11"/>
              </a:rPr>
              <a:t>Details and how to use. </a:t>
            </a:r>
            <a:endParaRPr lang="en-US" sz="16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latin typeface="Lato" panose="020F0502020204030203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D413596-454C-427A-BECA-F03EE6C91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6573476"/>
            <a:ext cx="7543800" cy="1035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4" name="Picture Placeholder 4" descr="ProQuest logo (for U.S. Newsstream).">
            <a:extLst>
              <a:ext uri="{FF2B5EF4-FFF2-40B4-BE49-F238E27FC236}">
                <a16:creationId xmlns:a16="http://schemas.microsoft.com/office/drawing/2014/main" id="{79505063-B20D-8FEB-C2B1-8A0BCE8F87E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6247" y="6796061"/>
            <a:ext cx="1548414" cy="585470"/>
          </a:xfrm>
          <a:prstGeom prst="rect">
            <a:avLst/>
          </a:prstGeom>
          <a:effectLst/>
        </p:spPr>
      </p:pic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2DC00715-1074-93C9-5F8F-95D76131CB5A}"/>
              </a:ext>
            </a:extLst>
          </p:cNvPr>
          <p:cNvSpPr txBox="1">
            <a:spLocks/>
          </p:cNvSpPr>
          <p:nvPr/>
        </p:nvSpPr>
        <p:spPr>
          <a:xfrm>
            <a:off x="2209026" y="6610434"/>
            <a:ext cx="4886718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U.S. Newsstream: </a:t>
            </a:r>
            <a:r>
              <a:rPr lang="en-US" sz="1600" dirty="0">
                <a:latin typeface="Lato" panose="020F0502020204030203" pitchFamily="34" charset="0"/>
              </a:rPr>
              <a:t>1980s – current major national and regional titles including </a:t>
            </a:r>
            <a:r>
              <a:rPr lang="en-US" sz="1600" i="1" dirty="0">
                <a:latin typeface="Lato" panose="020F0502020204030203" pitchFamily="34" charset="0"/>
              </a:rPr>
              <a:t>New York Times, Wall Street Journal, Washington Post, </a:t>
            </a:r>
            <a:r>
              <a:rPr lang="en-US" sz="1600" dirty="0">
                <a:latin typeface="Lato" panose="020F0502020204030203" pitchFamily="34" charset="0"/>
              </a:rPr>
              <a:t>and many Gannett titles. Text only. </a:t>
            </a:r>
            <a:r>
              <a:rPr lang="en-US" sz="1600" dirty="0">
                <a:latin typeface="Lato" panose="020F0502020204030203" pitchFamily="34" charset="0"/>
                <a:hlinkClick r:id="rId13"/>
              </a:rPr>
              <a:t>Details and to use. </a:t>
            </a:r>
            <a:endParaRPr lang="en-US" sz="16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BAC29CD-EE8F-2917-64AC-1607AC43B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7714943"/>
            <a:ext cx="7543800" cy="1035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57869C60-7FE9-FEB0-11F6-72043A23FDBD}"/>
              </a:ext>
            </a:extLst>
          </p:cNvPr>
          <p:cNvSpPr txBox="1">
            <a:spLocks/>
          </p:cNvSpPr>
          <p:nvPr/>
        </p:nvSpPr>
        <p:spPr>
          <a:xfrm>
            <a:off x="431173" y="7797400"/>
            <a:ext cx="7094444" cy="870720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Which Wisconsin newspapers are available?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</a:rPr>
              <a:t>For Wisconsin-specific titles, see the </a:t>
            </a:r>
            <a:r>
              <a:rPr lang="en-US" sz="1600" dirty="0">
                <a:latin typeface="Lato" panose="020F0502020204030203" pitchFamily="34" charset="0"/>
                <a:hlinkClick r:id="rId14"/>
              </a:rPr>
              <a:t>Wisconsin Newspapers in BadgerLink</a:t>
            </a:r>
            <a:r>
              <a:rPr lang="en-US" sz="1600" dirty="0">
                <a:latin typeface="Lato" panose="020F0502020204030203" pitchFamily="34" charset="0"/>
              </a:rPr>
              <a:t> title list. This document is updated to the greatest extent possible.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</a:rPr>
              <a:t> </a:t>
            </a:r>
          </a:p>
        </p:txBody>
      </p:sp>
      <p:pic>
        <p:nvPicPr>
          <p:cNvPr id="1036" name="Picture Placeholder 4" descr="Wisconsin Department of Public Instruction logo.">
            <a:extLst>
              <a:ext uri="{FF2B5EF4-FFF2-40B4-BE49-F238E27FC236}">
                <a16:creationId xmlns:a16="http://schemas.microsoft.com/office/drawing/2014/main" id="{4A5B72BE-EC60-3FD7-5CE6-502259D6F6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1138" y="8957847"/>
            <a:ext cx="2265585" cy="549603"/>
          </a:xfrm>
          <a:prstGeom prst="rect">
            <a:avLst/>
          </a:prstGeom>
          <a:effectLst/>
        </p:spPr>
      </p:pic>
      <p:pic>
        <p:nvPicPr>
          <p:cNvPr id="1037" name="Picture Placeholder 4" descr="Institute of Museum and Library Services logo.">
            <a:extLst>
              <a:ext uri="{FF2B5EF4-FFF2-40B4-BE49-F238E27FC236}">
                <a16:creationId xmlns:a16="http://schemas.microsoft.com/office/drawing/2014/main" id="{0614E0C0-9D02-8DB6-1D83-9389B152E2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72494" y="8957847"/>
            <a:ext cx="1213706" cy="549603"/>
          </a:xfrm>
          <a:prstGeom prst="rect">
            <a:avLst/>
          </a:prstGeom>
          <a:effectLst/>
        </p:spPr>
      </p:pic>
      <p:sp>
        <p:nvSpPr>
          <p:cNvPr id="1038" name="Text Placeholder 2">
            <a:extLst>
              <a:ext uri="{FF2B5EF4-FFF2-40B4-BE49-F238E27FC236}">
                <a16:creationId xmlns:a16="http://schemas.microsoft.com/office/drawing/2014/main" id="{A87D6BED-643C-0F65-B4AA-D092FCF48032}"/>
              </a:ext>
            </a:extLst>
          </p:cNvPr>
          <p:cNvSpPr txBox="1">
            <a:spLocks/>
          </p:cNvSpPr>
          <p:nvPr/>
        </p:nvSpPr>
        <p:spPr>
          <a:xfrm>
            <a:off x="3928532" y="9025576"/>
            <a:ext cx="3729568" cy="48968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>
                <a:solidFill>
                  <a:srgbClr val="000000"/>
                </a:solidFill>
                <a:latin typeface="Lato" panose="020F0502020204030203" pitchFamily="34" charset="0"/>
              </a:rPr>
              <a:t>Provided by the Department of Public Instruction. Funding provided through the Universal Service Fund and the Institute of Museum and Library Services.</a:t>
            </a:r>
            <a:endParaRPr lang="en-US" sz="1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4BB84E-670D-4452-A6A8-A2140DB20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568715"/>
            <a:ext cx="7772400" cy="489685"/>
          </a:xfrm>
          <a:prstGeom prst="rect">
            <a:avLst/>
          </a:prstGeom>
          <a:solidFill>
            <a:srgbClr val="2242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</p:spTree>
    <p:extLst>
      <p:ext uri="{BB962C8B-B14F-4D97-AF65-F5344CB8AC3E}">
        <p14:creationId xmlns:p14="http://schemas.microsoft.com/office/powerpoint/2010/main" val="87972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705e7c2-6d2e-44c1-91c3-8b7ff98ec150">
      <Terms xmlns="http://schemas.microsoft.com/office/infopath/2007/PartnerControls"/>
    </lcf76f155ced4ddcb4097134ff3c332f>
    <_ip_UnifiedCompliancePolicyProperties xmlns="http://schemas.microsoft.com/sharepoint/v3" xsi:nil="true"/>
    <TaxCatchAll xmlns="2e012255-b838-4391-8643-1b756ed2d8a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0D5F934DA1BE49B3B3F9159900EAAC" ma:contentTypeVersion="21" ma:contentTypeDescription="Create a new document." ma:contentTypeScope="" ma:versionID="5cc56adc8b7ee982a1c4a256661d7890">
  <xsd:schema xmlns:xsd="http://www.w3.org/2001/XMLSchema" xmlns:xs="http://www.w3.org/2001/XMLSchema" xmlns:p="http://schemas.microsoft.com/office/2006/metadata/properties" xmlns:ns1="http://schemas.microsoft.com/sharepoint/v3" xmlns:ns2="3705e7c2-6d2e-44c1-91c3-8b7ff98ec150" xmlns:ns3="2e012255-b838-4391-8643-1b756ed2d8a3" targetNamespace="http://schemas.microsoft.com/office/2006/metadata/properties" ma:root="true" ma:fieldsID="1d8fc8575b35b60b7d42c4c8c1b17dd0" ns1:_="" ns2:_="" ns3:_="">
    <xsd:import namespace="http://schemas.microsoft.com/sharepoint/v3"/>
    <xsd:import namespace="3705e7c2-6d2e-44c1-91c3-8b7ff98ec150"/>
    <xsd:import namespace="2e012255-b838-4391-8643-1b756ed2d8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3:MigrationSource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5e7c2-6d2e-44c1-91c3-8b7ff98ec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5f17300-1e6c-40ba-91a1-269fcda390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12255-b838-4391-8643-1b756ed2d8a3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87ff7528-c154-45a0-aa6b-b2f138799b06}" ma:internalName="TaxCatchAll" ma:showField="CatchAllData" ma:web="2e012255-b838-4391-8643-1b756ed2d8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MigrationSourceID" ma:index="28" nillable="true" ma:displayName="MigrationSourceID" ma:internalName="MigrationSourceID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765E2D-4430-4B87-9D4A-BC6BD56AB684}">
  <ds:schemaRefs>
    <ds:schemaRef ds:uri="http://purl.org/dc/terms/"/>
    <ds:schemaRef ds:uri="http://schemas.openxmlformats.org/package/2006/metadata/core-properties"/>
    <ds:schemaRef ds:uri="http://purl.org/dc/dcmitype/"/>
    <ds:schemaRef ds:uri="2e012255-b838-4391-8643-1b756ed2d8a3"/>
    <ds:schemaRef ds:uri="3705e7c2-6d2e-44c1-91c3-8b7ff98ec15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E13F45F-7BD4-420E-B215-D6A11E7B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05e7c2-6d2e-44c1-91c3-8b7ff98ec150"/>
    <ds:schemaRef ds:uri="2e012255-b838-4391-8643-1b756ed2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5CA85ED-AD2A-4C21-88FD-1D8E2FD275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1352</TotalTime>
  <Words>240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2013 - 2022 Theme</vt:lpstr>
      <vt:lpstr>Newspaper Resource Guide Find Wisconsin, U.S. and worldwide newspapers and related media.  https://badgerlink.dpi.wi.gov/newspapers </vt:lpstr>
    </vt:vector>
  </TitlesOfParts>
  <Manager/>
  <Company>Wisconsin Department of Public Instruction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BadgerLink</dc:title>
  <dc:subject/>
  <dc:creator>Champoux, Jennifer L.   DPI</dc:creator>
  <cp:keywords/>
  <dc:description/>
  <cp:lastModifiedBy>Neuman, Elizabeth J.   DPI</cp:lastModifiedBy>
  <cp:revision>101</cp:revision>
  <cp:lastPrinted>2019-03-27T14:23:35Z</cp:lastPrinted>
  <dcterms:created xsi:type="dcterms:W3CDTF">2018-05-16T19:14:47Z</dcterms:created>
  <dcterms:modified xsi:type="dcterms:W3CDTF">2026-04-02T14:15:59Z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-969730851</vt:i4>
  </property>
  <property fmtid="{D5CDD505-2E9C-101B-9397-08002B2CF9AE}" pid="3" name="_NewReviewCycle">
    <vt:lpwstr/>
  </property>
  <property fmtid="{D5CDD505-2E9C-101B-9397-08002B2CF9AE}" pid="4" name="_EmailSubject">
    <vt:lpwstr>school nursing sub-logo</vt:lpwstr>
  </property>
  <property fmtid="{D5CDD505-2E9C-101B-9397-08002B2CF9AE}" pid="5" name="_AuthorEmail">
    <vt:lpwstr>Louise.Wilson@dpi.wi.gov</vt:lpwstr>
  </property>
  <property fmtid="{D5CDD505-2E9C-101B-9397-08002B2CF9AE}" pid="6" name="_AuthorEmailDisplayName">
    <vt:lpwstr>Wilson, Louise F.   DPI</vt:lpwstr>
  </property>
  <property fmtid="{D5CDD505-2E9C-101B-9397-08002B2CF9AE}" pid="7" name="_PreviousAdHocReviewCycleID">
    <vt:i4>-47106403</vt:i4>
  </property>
  <property fmtid="{D5CDD505-2E9C-101B-9397-08002B2CF9AE}" pid="8" name="ContentTypeId">
    <vt:lpwstr>0x0101002A0D5F934DA1BE49B3B3F9159900EAAC</vt:lpwstr>
  </property>
  <property fmtid="{D5CDD505-2E9C-101B-9397-08002B2CF9AE}" pid="9" name="MediaServiceImageTags">
    <vt:lpwstr/>
  </property>
</Properties>
</file>