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7772400" cy="100584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  <p15:guide id="3" orient="horz" pos="3161" userDrawn="1">
          <p15:clr>
            <a:srgbClr val="A4A3A4"/>
          </p15:clr>
        </p15:guide>
        <p15:guide id="4" pos="465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A3C"/>
    <a:srgbClr val="1E824C"/>
    <a:srgbClr val="009939"/>
    <a:srgbClr val="0066CC"/>
    <a:srgbClr val="224290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044" autoAdjust="0"/>
    <p:restoredTop sz="96224" autoAdjust="0"/>
  </p:normalViewPr>
  <p:slideViewPr>
    <p:cSldViewPr snapToGrid="0">
      <p:cViewPr varScale="1">
        <p:scale>
          <a:sx n="73" d="100"/>
          <a:sy n="73" d="100"/>
        </p:scale>
        <p:origin x="2820" y="78"/>
      </p:cViewPr>
      <p:guideLst>
        <p:guide orient="horz" pos="3168"/>
        <p:guide pos="2448"/>
        <p:guide orient="horz" pos="3161"/>
        <p:guide pos="465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609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962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131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885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478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631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43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287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447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53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239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7F7F5D-7515-4066-8594-40A7256452A9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170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badgerlink.dpi.wi.gov/resource/home-improvement-source" TargetMode="External"/><Relationship Id="rId13" Type="http://schemas.openxmlformats.org/officeDocument/2006/relationships/image" Target="../media/image5.png"/><Relationship Id="rId18" Type="http://schemas.openxmlformats.org/officeDocument/2006/relationships/hyperlink" Target="https://badgerlink.dpi.wi.gov/resource/newspaper-source-plus" TargetMode="External"/><Relationship Id="rId26" Type="http://schemas.openxmlformats.org/officeDocument/2006/relationships/hyperlink" Target="https://badgerlink.dpi.wi.gov/resource/business-source-premier" TargetMode="External"/><Relationship Id="rId3" Type="http://schemas.openxmlformats.org/officeDocument/2006/relationships/image" Target="../media/image2.png"/><Relationship Id="rId21" Type="http://schemas.openxmlformats.org/officeDocument/2006/relationships/hyperlink" Target="https://badgerlink.dpi.wi.gov/resource/teachingbooks-libraries" TargetMode="External"/><Relationship Id="rId7" Type="http://schemas.openxmlformats.org/officeDocument/2006/relationships/hyperlink" Target="https://badgerlink.dpi.wi.gov/resource/hobbies-and-crafts-source" TargetMode="External"/><Relationship Id="rId12" Type="http://schemas.openxmlformats.org/officeDocument/2006/relationships/hyperlink" Target="https://badgerlink.dpi.wi.gov/resource/newspaperscom-library-edition-world-collection" TargetMode="External"/><Relationship Id="rId17" Type="http://schemas.openxmlformats.org/officeDocument/2006/relationships/image" Target="../media/image6.png"/><Relationship Id="rId25" Type="http://schemas.openxmlformats.org/officeDocument/2006/relationships/hyperlink" Target="https://badgerlink.dpi.wi.gov/resource/britannica-library" TargetMode="External"/><Relationship Id="rId2" Type="http://schemas.openxmlformats.org/officeDocument/2006/relationships/image" Target="../media/image1.png"/><Relationship Id="rId16" Type="http://schemas.openxmlformats.org/officeDocument/2006/relationships/hyperlink" Target="https://badgerlink.dpi.wi.gov/resource/health-source-consumer-edition" TargetMode="External"/><Relationship Id="rId20" Type="http://schemas.openxmlformats.org/officeDocument/2006/relationships/image" Target="../media/image7.png"/><Relationship Id="rId29" Type="http://schemas.openxmlformats.org/officeDocument/2006/relationships/hyperlink" Target="https://badgerlink.dpi.wi.gov/resource/military-government-collection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hyperlink" Target="https://badgerlink.dpi.wi.gov/resource/heritagequest-online" TargetMode="External"/><Relationship Id="rId24" Type="http://schemas.openxmlformats.org/officeDocument/2006/relationships/image" Target="../media/image8.png"/><Relationship Id="rId32" Type="http://schemas.openxmlformats.org/officeDocument/2006/relationships/image" Target="../media/image10.jpeg"/><Relationship Id="rId5" Type="http://schemas.openxmlformats.org/officeDocument/2006/relationships/hyperlink" Target="https://badgerlink.dpi.wi.gov/resource/small-engine-repair-source" TargetMode="External"/><Relationship Id="rId15" Type="http://schemas.openxmlformats.org/officeDocument/2006/relationships/hyperlink" Target="https://badgerlink.dpi.wi.gov/resource/consumer-health-complete" TargetMode="External"/><Relationship Id="rId23" Type="http://schemas.openxmlformats.org/officeDocument/2006/relationships/hyperlink" Target="https://badgerlink.dpi.wi.gov/resource/novelist" TargetMode="External"/><Relationship Id="rId28" Type="http://schemas.openxmlformats.org/officeDocument/2006/relationships/hyperlink" Target="https://badgerlink.dpi.wi.gov/resource/explora-everyone" TargetMode="External"/><Relationship Id="rId10" Type="http://schemas.openxmlformats.org/officeDocument/2006/relationships/hyperlink" Target="https://badgerlink.dpi.wi.gov/resource/archive-wisconsin-newspapers" TargetMode="External"/><Relationship Id="rId19" Type="http://schemas.openxmlformats.org/officeDocument/2006/relationships/hyperlink" Target="https://badgerlink.dpi.wi.gov/resource/us-newsstream" TargetMode="External"/><Relationship Id="rId31" Type="http://schemas.openxmlformats.org/officeDocument/2006/relationships/image" Target="../media/image9.png"/><Relationship Id="rId4" Type="http://schemas.openxmlformats.org/officeDocument/2006/relationships/hyperlink" Target="https://badgerlink.dpi.wi.gov/resource/chiltonlibrary" TargetMode="External"/><Relationship Id="rId9" Type="http://schemas.openxmlformats.org/officeDocument/2006/relationships/image" Target="../media/image4.png"/><Relationship Id="rId14" Type="http://schemas.openxmlformats.org/officeDocument/2006/relationships/hyperlink" Target="https://badgerlink.dpi.wi.gov/resource/alt-healthwatch" TargetMode="External"/><Relationship Id="rId22" Type="http://schemas.openxmlformats.org/officeDocument/2006/relationships/hyperlink" Target="https://badgerlink.dpi.wi.gov/resource/literary-reference-source-plus" TargetMode="External"/><Relationship Id="rId27" Type="http://schemas.openxmlformats.org/officeDocument/2006/relationships/hyperlink" Target="https://badgerlink.dpi.wi.gov/resource/consumer-reports-magazine" TargetMode="External"/><Relationship Id="rId30" Type="http://schemas.openxmlformats.org/officeDocument/2006/relationships/hyperlink" Target="https://badgerlink.dpi.wi.gov/resource/popular-magazine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2"/>
            <a:ext cx="7772400" cy="489684"/>
          </a:xfrm>
          <a:prstGeom prst="rect">
            <a:avLst/>
          </a:prstGeom>
          <a:solidFill>
            <a:srgbClr val="99CA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 dirty="0"/>
          </a:p>
        </p:txBody>
      </p:sp>
      <p:sp>
        <p:nvSpPr>
          <p:cNvPr id="6" name="Title 13">
            <a:extLst>
              <a:ext uri="{FF2B5EF4-FFF2-40B4-BE49-F238E27FC236}">
                <a16:creationId xmlns:a16="http://schemas.microsoft.com/office/drawing/2014/main" id="{F00B025D-EDF3-A5B6-A10C-4C0CC2CBBEF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70217" y="591007"/>
            <a:ext cx="4287883" cy="1298605"/>
          </a:xfrm>
        </p:spPr>
        <p:txBody>
          <a:bodyPr>
            <a:normAutofit fontScale="90000"/>
          </a:bodyPr>
          <a:lstStyle/>
          <a:p>
            <a:pPr algn="l"/>
            <a:r>
              <a:rPr lang="en-US" sz="2700" b="1" dirty="0">
                <a:solidFill>
                  <a:srgbClr val="224290"/>
                </a:solidFill>
                <a:latin typeface="Lato" panose="020F0502020204030203" pitchFamily="34" charset="0"/>
              </a:rPr>
              <a:t>Public Library Resource Guide</a:t>
            </a:r>
            <a:br>
              <a:rPr lang="en-US" sz="5400" b="1" dirty="0">
                <a:solidFill>
                  <a:srgbClr val="224290"/>
                </a:solidFill>
                <a:latin typeface="Lato" panose="020F0502020204030203" pitchFamily="34" charset="0"/>
              </a:rPr>
            </a:br>
            <a:r>
              <a:rPr lang="en-US" sz="1800" b="1" dirty="0">
                <a:latin typeface="Lato" panose="020F0502020204030203" pitchFamily="34" charset="0"/>
              </a:rPr>
              <a:t>Find a great collection of resources for your public library patron. Check out research and reference databases, reading recommendations, auto repair, and more. </a:t>
            </a:r>
          </a:p>
        </p:txBody>
      </p:sp>
      <p:pic>
        <p:nvPicPr>
          <p:cNvPr id="7" name="Picture Placeholder 4" descr="Badgerlink logo">
            <a:extLst>
              <a:ext uri="{FF2B5EF4-FFF2-40B4-BE49-F238E27FC236}">
                <a16:creationId xmlns:a16="http://schemas.microsoft.com/office/drawing/2014/main" id="{07126B32-06F8-C746-0ACB-403F341A487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4" b="764"/>
          <a:stretch/>
        </p:blipFill>
        <p:spPr>
          <a:xfrm>
            <a:off x="246783" y="757618"/>
            <a:ext cx="3016009" cy="959429"/>
          </a:xfrm>
          <a:prstGeom prst="rect">
            <a:avLst/>
          </a:prstGeom>
          <a:effectLst/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9F88C568-341B-CB2C-7426-40E0EE9F7A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3604" y="2087743"/>
            <a:ext cx="3270704" cy="10356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29" name="Picture Placeholder 4" descr="Tree with many leaves. ">
            <a:extLst>
              <a:ext uri="{FF2B5EF4-FFF2-40B4-BE49-F238E27FC236}">
                <a16:creationId xmlns:a16="http://schemas.microsoft.com/office/drawing/2014/main" id="{B5919317-470F-8894-764C-44FF8F2ACF2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1006" y="2146501"/>
            <a:ext cx="487722" cy="487722"/>
          </a:xfrm>
          <a:prstGeom prst="rect">
            <a:avLst/>
          </a:prstGeom>
          <a:effectLst/>
        </p:spPr>
      </p:pic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CE45BA3F-054A-53D1-2BA7-503E3C5D68D6}"/>
              </a:ext>
            </a:extLst>
          </p:cNvPr>
          <p:cNvSpPr txBox="1">
            <a:spLocks/>
          </p:cNvSpPr>
          <p:nvPr/>
        </p:nvSpPr>
        <p:spPr>
          <a:xfrm>
            <a:off x="832860" y="2157172"/>
            <a:ext cx="2656623" cy="979412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Lato" panose="020F0502020204030203" pitchFamily="34" charset="0"/>
              </a:rPr>
              <a:t>Auto and Engine Repair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 err="1">
                <a:latin typeface="Lato" panose="020F0502020204030203" pitchFamily="34" charset="0"/>
                <a:hlinkClick r:id="rId4"/>
              </a:rPr>
              <a:t>ChiltonLibrary</a:t>
            </a:r>
            <a:endParaRPr lang="en-US" sz="1600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Lato" panose="020F0502020204030203" pitchFamily="34" charset="0"/>
                <a:hlinkClick r:id="rId5"/>
              </a:rPr>
              <a:t>Small Engine Repair Source</a:t>
            </a:r>
            <a:endParaRPr lang="en-US" sz="1600" b="1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b="1" dirty="0">
              <a:latin typeface="Lato" panose="020F0502020204030203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D413596-454C-427A-BECA-F03EE6C91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3604" y="3475945"/>
            <a:ext cx="3270704" cy="10356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33" name="Picture Placeholder 4" descr="Wrench and screwdriver. ">
            <a:extLst>
              <a:ext uri="{FF2B5EF4-FFF2-40B4-BE49-F238E27FC236}">
                <a16:creationId xmlns:a16="http://schemas.microsoft.com/office/drawing/2014/main" id="{63647976-258E-2C64-DE44-FF1CBD4E5B4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9348" y="3578992"/>
            <a:ext cx="585470" cy="585470"/>
          </a:xfrm>
          <a:prstGeom prst="rect">
            <a:avLst/>
          </a:prstGeom>
          <a:effectLst/>
        </p:spPr>
      </p:pic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C5DB6CC2-9FAE-8D0F-F871-B4EA8F9699FC}"/>
              </a:ext>
            </a:extLst>
          </p:cNvPr>
          <p:cNvSpPr txBox="1">
            <a:spLocks/>
          </p:cNvSpPr>
          <p:nvPr/>
        </p:nvSpPr>
        <p:spPr>
          <a:xfrm>
            <a:off x="854246" y="3559865"/>
            <a:ext cx="2955894" cy="979412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Lato" panose="020F0502020204030203" pitchFamily="34" charset="0"/>
              </a:rPr>
              <a:t>Do-It-Yourself (DIY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Lato" panose="020F0502020204030203" pitchFamily="34" charset="0"/>
                <a:hlinkClick r:id="rId7"/>
              </a:rPr>
              <a:t>Hobbies and Crafts Source</a:t>
            </a:r>
            <a:endParaRPr lang="en-US" sz="1600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Lato" panose="020F0502020204030203" pitchFamily="34" charset="0"/>
                <a:hlinkClick r:id="rId8"/>
              </a:rPr>
              <a:t>Home Improvement Source</a:t>
            </a:r>
            <a:endParaRPr lang="en-US" sz="1600" dirty="0">
              <a:latin typeface="Lato" panose="020F0502020204030203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BE47047-64E7-40F9-F9FF-35274240D9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46783" y="5034978"/>
            <a:ext cx="3356887" cy="16824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31" name="Picture Placeholder 4" descr="Tree with many leaves. ">
            <a:extLst>
              <a:ext uri="{FF2B5EF4-FFF2-40B4-BE49-F238E27FC236}">
                <a16:creationId xmlns:a16="http://schemas.microsoft.com/office/drawing/2014/main" id="{940E8792-3F19-BB85-C83B-F7156855AF4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5325" y="5113078"/>
            <a:ext cx="495838" cy="495838"/>
          </a:xfrm>
          <a:prstGeom prst="rect">
            <a:avLst/>
          </a:prstGeom>
          <a:effectLst/>
        </p:spPr>
      </p:pic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C5F0508F-FEDA-582A-C26F-18CD1A8CA7D2}"/>
              </a:ext>
            </a:extLst>
          </p:cNvPr>
          <p:cNvSpPr txBox="1">
            <a:spLocks/>
          </p:cNvSpPr>
          <p:nvPr/>
        </p:nvSpPr>
        <p:spPr>
          <a:xfrm>
            <a:off x="998334" y="5102259"/>
            <a:ext cx="2578165" cy="1547871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Lato" panose="020F0502020204030203" pitchFamily="34" charset="0"/>
              </a:rPr>
              <a:t>Genealogy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Lato" panose="020F0502020204030203" pitchFamily="34" charset="0"/>
                <a:hlinkClick r:id="rId10"/>
              </a:rPr>
              <a:t>Archive of Wisconsin Newspapers</a:t>
            </a:r>
            <a:endParaRPr lang="en-US" sz="1600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Lato" panose="020F0502020204030203" pitchFamily="34" charset="0"/>
                <a:hlinkClick r:id="rId11"/>
              </a:rPr>
              <a:t>HeritageQuest</a:t>
            </a:r>
            <a:endParaRPr lang="en-US" sz="1600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Lato" panose="020F0502020204030203" pitchFamily="34" charset="0"/>
                <a:hlinkClick r:id="rId12"/>
              </a:rPr>
              <a:t>Newspapers.com Library Edition</a:t>
            </a:r>
            <a:endParaRPr lang="en-US" sz="1600" dirty="0">
              <a:latin typeface="Lato" panose="020F0502020204030203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13ADD60-F4D6-54E4-ADAB-C7AEA5FB41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3604" y="6957752"/>
            <a:ext cx="3350066" cy="14389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32" name="Picture Placeholder 4" descr="Heart with jagged line like a heart beat monitor.">
            <a:extLst>
              <a:ext uri="{FF2B5EF4-FFF2-40B4-BE49-F238E27FC236}">
                <a16:creationId xmlns:a16="http://schemas.microsoft.com/office/drawing/2014/main" id="{38C2B0DC-6708-D999-93E4-926E39913B3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3546" y="7025225"/>
            <a:ext cx="511272" cy="511272"/>
          </a:xfrm>
          <a:prstGeom prst="rect">
            <a:avLst/>
          </a:prstGeom>
          <a:effectLst/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B68F7F1-3434-0D79-7830-0A8A33CDDFD7}"/>
              </a:ext>
            </a:extLst>
          </p:cNvPr>
          <p:cNvSpPr txBox="1">
            <a:spLocks/>
          </p:cNvSpPr>
          <p:nvPr/>
        </p:nvSpPr>
        <p:spPr>
          <a:xfrm>
            <a:off x="927086" y="7037307"/>
            <a:ext cx="2676584" cy="1304047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Lato" panose="020F0502020204030203" pitchFamily="34" charset="0"/>
              </a:rPr>
              <a:t>Health &amp; Wellness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Lato" panose="020F0502020204030203" pitchFamily="34" charset="0"/>
                <a:hlinkClick r:id="rId14"/>
              </a:rPr>
              <a:t>Alt </a:t>
            </a:r>
            <a:r>
              <a:rPr lang="en-US" sz="1600" dirty="0" err="1">
                <a:latin typeface="Lato" panose="020F0502020204030203" pitchFamily="34" charset="0"/>
                <a:hlinkClick r:id="rId14"/>
              </a:rPr>
              <a:t>HealthWatch</a:t>
            </a:r>
            <a:endParaRPr lang="en-US" sz="1600" b="1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Lato" panose="020F0502020204030203" pitchFamily="34" charset="0"/>
                <a:hlinkClick r:id="rId15"/>
              </a:rPr>
              <a:t>Consumer Health Complete</a:t>
            </a:r>
            <a:endParaRPr lang="en-US" sz="1600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Lato" panose="020F0502020204030203" pitchFamily="34" charset="0"/>
                <a:hlinkClick r:id="rId16"/>
              </a:rPr>
              <a:t>Health Source: Consumer Edition</a:t>
            </a:r>
            <a:endParaRPr lang="en-US" sz="1600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b="1" dirty="0">
              <a:latin typeface="Lato" panose="020F0502020204030203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E2ECE47-0EC3-11AD-C2E6-5F135F6772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886200" y="2084570"/>
            <a:ext cx="3733200" cy="19151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34" name="Picture Placeholder 4" descr="Folded newspaper with News as the headline.">
            <a:extLst>
              <a:ext uri="{FF2B5EF4-FFF2-40B4-BE49-F238E27FC236}">
                <a16:creationId xmlns:a16="http://schemas.microsoft.com/office/drawing/2014/main" id="{79505063-B20D-8FEB-C2B1-8A0BCE8F87E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28532" y="2146501"/>
            <a:ext cx="585470" cy="585470"/>
          </a:xfrm>
          <a:prstGeom prst="rect">
            <a:avLst/>
          </a:prstGeom>
          <a:effectLst/>
        </p:spPr>
      </p:pic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2DC00715-1074-93C9-5F8F-95D76131CB5A}"/>
              </a:ext>
            </a:extLst>
          </p:cNvPr>
          <p:cNvSpPr txBox="1">
            <a:spLocks/>
          </p:cNvSpPr>
          <p:nvPr/>
        </p:nvSpPr>
        <p:spPr>
          <a:xfrm>
            <a:off x="4548127" y="2125343"/>
            <a:ext cx="2970669" cy="1793692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Lato" panose="020F0502020204030203" pitchFamily="34" charset="0"/>
              </a:rPr>
              <a:t>Newspapers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Lato" panose="020F0502020204030203" pitchFamily="34" charset="0"/>
                <a:hlinkClick r:id="rId10"/>
              </a:rPr>
              <a:t>Archive of Wisconsin Newspapers</a:t>
            </a:r>
            <a:endParaRPr lang="en-US" sz="1600" b="1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Lato" panose="020F0502020204030203" pitchFamily="34" charset="0"/>
                <a:hlinkClick r:id="rId18"/>
              </a:rPr>
              <a:t>Newspapers Source Plus</a:t>
            </a:r>
            <a:endParaRPr lang="en-US" sz="1600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Lato" panose="020F0502020204030203" pitchFamily="34" charset="0"/>
                <a:hlinkClick r:id="rId12"/>
              </a:rPr>
              <a:t>Newspapers.com Library Edition</a:t>
            </a:r>
            <a:endParaRPr lang="en-US" sz="1600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Lato" panose="020F0502020204030203" pitchFamily="34" charset="0"/>
                <a:hlinkClick r:id="rId19"/>
              </a:rPr>
              <a:t>U.S. </a:t>
            </a:r>
            <a:r>
              <a:rPr lang="en-US" sz="1600" dirty="0" err="1">
                <a:latin typeface="Lato" panose="020F0502020204030203" pitchFamily="34" charset="0"/>
                <a:hlinkClick r:id="rId19"/>
              </a:rPr>
              <a:t>Newsstream</a:t>
            </a:r>
            <a:endParaRPr lang="en-US" sz="1600" dirty="0">
              <a:latin typeface="Lato" panose="020F0502020204030203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7CEF0C9-B9C1-8B52-A8C9-745F8EF3AE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886200" y="4355097"/>
            <a:ext cx="3733200" cy="14389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35" name="Picture Placeholder 4" descr="Open book with bookmark in upper right center of the page. ">
            <a:extLst>
              <a:ext uri="{FF2B5EF4-FFF2-40B4-BE49-F238E27FC236}">
                <a16:creationId xmlns:a16="http://schemas.microsoft.com/office/drawing/2014/main" id="{A329B84C-2362-6D0E-973A-4D202575302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38320" y="4472217"/>
            <a:ext cx="585470" cy="585470"/>
          </a:xfrm>
          <a:prstGeom prst="rect">
            <a:avLst/>
          </a:prstGeom>
          <a:effectLst/>
        </p:spPr>
      </p:pic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57869C60-7FE9-FEB0-11F6-72043A23FDBD}"/>
              </a:ext>
            </a:extLst>
          </p:cNvPr>
          <p:cNvSpPr txBox="1">
            <a:spLocks/>
          </p:cNvSpPr>
          <p:nvPr/>
        </p:nvSpPr>
        <p:spPr>
          <a:xfrm>
            <a:off x="4775910" y="4392663"/>
            <a:ext cx="2677142" cy="1335803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Lato" panose="020F0502020204030203" pitchFamily="34" charset="0"/>
              </a:rPr>
              <a:t>Reading &amp; Literacy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Lato" panose="020F0502020204030203" pitchFamily="34" charset="0"/>
                <a:hlinkClick r:id="rId21"/>
              </a:rPr>
              <a:t>TeachingBooks for Libraries</a:t>
            </a:r>
            <a:endParaRPr lang="en-US" sz="1600" b="1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Lato" panose="020F0502020204030203" pitchFamily="34" charset="0"/>
                <a:hlinkClick r:id="rId22"/>
              </a:rPr>
              <a:t>Literacy Reference Source Plus</a:t>
            </a:r>
            <a:endParaRPr lang="en-US" sz="1600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Lato" panose="020F0502020204030203" pitchFamily="34" charset="0"/>
                <a:hlinkClick r:id="rId23"/>
              </a:rPr>
              <a:t>NoveList</a:t>
            </a:r>
            <a:endParaRPr lang="en-US" sz="1600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b="1" dirty="0">
              <a:latin typeface="Lato" panose="020F0502020204030203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BAC29CD-EE8F-2917-64AC-1607AC43B6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886201" y="6121361"/>
            <a:ext cx="3733200" cy="227521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2" name="Picture Placeholder 4" descr="Magnifying glass.">
            <a:extLst>
              <a:ext uri="{FF2B5EF4-FFF2-40B4-BE49-F238E27FC236}">
                <a16:creationId xmlns:a16="http://schemas.microsoft.com/office/drawing/2014/main" id="{23B3DB24-EB78-87C1-14F8-205BE9F4544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62657" y="6236947"/>
            <a:ext cx="585470" cy="585470"/>
          </a:xfrm>
          <a:prstGeom prst="rect">
            <a:avLst/>
          </a:prstGeom>
          <a:effectLst/>
        </p:spPr>
      </p:pic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998C560C-9957-8CF0-0448-AC00C6204097}"/>
              </a:ext>
            </a:extLst>
          </p:cNvPr>
          <p:cNvSpPr txBox="1">
            <a:spLocks/>
          </p:cNvSpPr>
          <p:nvPr/>
        </p:nvSpPr>
        <p:spPr>
          <a:xfrm>
            <a:off x="4649499" y="6194812"/>
            <a:ext cx="2767924" cy="2053873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Lato" panose="020F0502020204030203" pitchFamily="34" charset="0"/>
              </a:rPr>
              <a:t>Reference &amp; Research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Lato" panose="020F0502020204030203" pitchFamily="34" charset="0"/>
                <a:hlinkClick r:id="rId25"/>
              </a:rPr>
              <a:t>Britannica Library</a:t>
            </a:r>
            <a:endParaRPr lang="en-US" sz="1600" b="1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Lato" panose="020F0502020204030203" pitchFamily="34" charset="0"/>
                <a:hlinkClick r:id="rId26"/>
              </a:rPr>
              <a:t>Business Source Premier</a:t>
            </a:r>
            <a:endParaRPr lang="en-US" sz="1600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Lato" panose="020F0502020204030203" pitchFamily="34" charset="0"/>
                <a:hlinkClick r:id="rId27"/>
              </a:rPr>
              <a:t>Consumer Reports Magazine</a:t>
            </a:r>
            <a:endParaRPr lang="en-US" sz="1600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Lato" panose="020F0502020204030203" pitchFamily="34" charset="0"/>
                <a:hlinkClick r:id="rId28"/>
              </a:rPr>
              <a:t>Explora for Everyone</a:t>
            </a:r>
            <a:endParaRPr lang="en-US" sz="1600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Lato" panose="020F0502020204030203" pitchFamily="34" charset="0"/>
                <a:hlinkClick r:id="rId29"/>
              </a:rPr>
              <a:t>Military and Government Collection</a:t>
            </a:r>
            <a:endParaRPr lang="en-US" sz="1600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Lato" panose="020F0502020204030203" pitchFamily="34" charset="0"/>
                <a:hlinkClick r:id="rId30"/>
              </a:rPr>
              <a:t>Popular Magazines</a:t>
            </a:r>
            <a:endParaRPr lang="en-US" sz="1600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b="1" dirty="0">
              <a:latin typeface="Lato" panose="020F0502020204030203" pitchFamily="34" charset="0"/>
            </a:endParaRPr>
          </a:p>
        </p:txBody>
      </p:sp>
      <p:pic>
        <p:nvPicPr>
          <p:cNvPr id="1036" name="Picture Placeholder 4" descr="Wisconsin Department of Public Instruction logo.">
            <a:extLst>
              <a:ext uri="{FF2B5EF4-FFF2-40B4-BE49-F238E27FC236}">
                <a16:creationId xmlns:a16="http://schemas.microsoft.com/office/drawing/2014/main" id="{4A5B72BE-EC60-3FD7-5CE6-502259D6F67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1138" y="8957847"/>
            <a:ext cx="2265585" cy="549603"/>
          </a:xfrm>
          <a:prstGeom prst="rect">
            <a:avLst/>
          </a:prstGeom>
          <a:effectLst/>
        </p:spPr>
      </p:pic>
      <p:pic>
        <p:nvPicPr>
          <p:cNvPr id="1037" name="Picture Placeholder 4" descr="Institute of Museum and Library Services logo">
            <a:extLst>
              <a:ext uri="{FF2B5EF4-FFF2-40B4-BE49-F238E27FC236}">
                <a16:creationId xmlns:a16="http://schemas.microsoft.com/office/drawing/2014/main" id="{0614E0C0-9D02-8DB6-1D83-9389B152E2A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72494" y="8957847"/>
            <a:ext cx="1213706" cy="549603"/>
          </a:xfrm>
          <a:prstGeom prst="rect">
            <a:avLst/>
          </a:prstGeom>
          <a:effectLst/>
        </p:spPr>
      </p:pic>
      <p:sp>
        <p:nvSpPr>
          <p:cNvPr id="1038" name="Text Placeholder 2">
            <a:extLst>
              <a:ext uri="{FF2B5EF4-FFF2-40B4-BE49-F238E27FC236}">
                <a16:creationId xmlns:a16="http://schemas.microsoft.com/office/drawing/2014/main" id="{A87D6BED-643C-0F65-B4AA-D092FCF48032}"/>
              </a:ext>
            </a:extLst>
          </p:cNvPr>
          <p:cNvSpPr txBox="1">
            <a:spLocks/>
          </p:cNvSpPr>
          <p:nvPr/>
        </p:nvSpPr>
        <p:spPr>
          <a:xfrm>
            <a:off x="3928532" y="9025576"/>
            <a:ext cx="3729568" cy="489685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000" dirty="0">
                <a:solidFill>
                  <a:srgbClr val="000000"/>
                </a:solidFill>
                <a:latin typeface="Lato" panose="020F0502020204030203" pitchFamily="34" charset="0"/>
              </a:rPr>
              <a:t>Provided by the Department of Public Instruction. Funding provided through the Universal Service Fund and the Institute of Museum and Library Services.</a:t>
            </a:r>
            <a:endParaRPr lang="en-US" sz="10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94BB84E-670D-4452-A6A8-A2140DB20D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9568715"/>
            <a:ext cx="7772400" cy="489685"/>
          </a:xfrm>
          <a:prstGeom prst="rect">
            <a:avLst/>
          </a:prstGeom>
          <a:solidFill>
            <a:srgbClr val="22429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 dirty="0"/>
          </a:p>
        </p:txBody>
      </p:sp>
    </p:spTree>
    <p:extLst>
      <p:ext uri="{BB962C8B-B14F-4D97-AF65-F5344CB8AC3E}">
        <p14:creationId xmlns:p14="http://schemas.microsoft.com/office/powerpoint/2010/main" val="879727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3705e7c2-6d2e-44c1-91c3-8b7ff98ec150">
      <Terms xmlns="http://schemas.microsoft.com/office/infopath/2007/PartnerControls"/>
    </lcf76f155ced4ddcb4097134ff3c332f>
    <_ip_UnifiedCompliancePolicyProperties xmlns="http://schemas.microsoft.com/sharepoint/v3" xsi:nil="true"/>
    <TaxCatchAll xmlns="2e012255-b838-4391-8643-1b756ed2d8a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0D5F934DA1BE49B3B3F9159900EAAC" ma:contentTypeVersion="21" ma:contentTypeDescription="Create a new document." ma:contentTypeScope="" ma:versionID="5cc56adc8b7ee982a1c4a256661d7890">
  <xsd:schema xmlns:xsd="http://www.w3.org/2001/XMLSchema" xmlns:xs="http://www.w3.org/2001/XMLSchema" xmlns:p="http://schemas.microsoft.com/office/2006/metadata/properties" xmlns:ns1="http://schemas.microsoft.com/sharepoint/v3" xmlns:ns2="3705e7c2-6d2e-44c1-91c3-8b7ff98ec150" xmlns:ns3="2e012255-b838-4391-8643-1b756ed2d8a3" targetNamespace="http://schemas.microsoft.com/office/2006/metadata/properties" ma:root="true" ma:fieldsID="1d8fc8575b35b60b7d42c4c8c1b17dd0" ns1:_="" ns2:_="" ns3:_="">
    <xsd:import namespace="http://schemas.microsoft.com/sharepoint/v3"/>
    <xsd:import namespace="3705e7c2-6d2e-44c1-91c3-8b7ff98ec150"/>
    <xsd:import namespace="2e012255-b838-4391-8643-1b756ed2d8a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  <xsd:element ref="ns3:MigrationSource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05e7c2-6d2e-44c1-91c3-8b7ff98ec1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5f17300-1e6c-40ba-91a1-269fcda3900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012255-b838-4391-8643-1b756ed2d8a3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87ff7528-c154-45a0-aa6b-b2f138799b06}" ma:internalName="TaxCatchAll" ma:showField="CatchAllData" ma:web="2e012255-b838-4391-8643-1b756ed2d8a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MigrationSourceID" ma:index="28" nillable="true" ma:displayName="MigrationSourceID" ma:internalName="MigrationSourceID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5765E2D-4430-4B87-9D4A-BC6BD56AB684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3705e7c2-6d2e-44c1-91c3-8b7ff98ec150"/>
    <ds:schemaRef ds:uri="2e012255-b838-4391-8643-1b756ed2d8a3"/>
  </ds:schemaRefs>
</ds:datastoreItem>
</file>

<file path=customXml/itemProps2.xml><?xml version="1.0" encoding="utf-8"?>
<ds:datastoreItem xmlns:ds="http://schemas.openxmlformats.org/officeDocument/2006/customXml" ds:itemID="{F5CA85ED-AD2A-4C21-88FD-1D8E2FD2758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E13F45F-7BD4-420E-B215-D6A11E7BC9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705e7c2-6d2e-44c1-91c3-8b7ff98ec150"/>
    <ds:schemaRef ds:uri="2e012255-b838-4391-8643-1b756ed2d8a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1606</TotalTime>
  <Words>149</Words>
  <Application>Microsoft Office PowerPoint</Application>
  <PresentationFormat>Custom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Lato</vt:lpstr>
      <vt:lpstr>Office 2013 - 2022 Theme</vt:lpstr>
      <vt:lpstr>Public Library Resource Guide Find a great collection of resources for your public library patron. Check out research and reference databases, reading recommendations, auto repair, and more. </vt:lpstr>
    </vt:vector>
  </TitlesOfParts>
  <Manager/>
  <Company>Wisconsin Department of Public Instruction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BadgerLink Newspapers</dc:title>
  <dc:subject/>
  <dc:creator>Champoux, Jennifer L.   DPI</dc:creator>
  <cp:keywords/>
  <dc:description/>
  <cp:lastModifiedBy>Champoux, Jennifer L.   DPI</cp:lastModifiedBy>
  <cp:revision>102</cp:revision>
  <cp:lastPrinted>2019-03-27T14:23:35Z</cp:lastPrinted>
  <dcterms:created xsi:type="dcterms:W3CDTF">2018-05-16T19:14:47Z</dcterms:created>
  <dcterms:modified xsi:type="dcterms:W3CDTF">2026-03-17T13:50:02Z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-969730851</vt:i4>
  </property>
  <property fmtid="{D5CDD505-2E9C-101B-9397-08002B2CF9AE}" pid="3" name="_NewReviewCycle">
    <vt:lpwstr/>
  </property>
  <property fmtid="{D5CDD505-2E9C-101B-9397-08002B2CF9AE}" pid="4" name="_EmailSubject">
    <vt:lpwstr>school nursing sub-logo</vt:lpwstr>
  </property>
  <property fmtid="{D5CDD505-2E9C-101B-9397-08002B2CF9AE}" pid="5" name="_AuthorEmail">
    <vt:lpwstr>Louise.Wilson@dpi.wi.gov</vt:lpwstr>
  </property>
  <property fmtid="{D5CDD505-2E9C-101B-9397-08002B2CF9AE}" pid="6" name="_AuthorEmailDisplayName">
    <vt:lpwstr>Wilson, Louise F.   DPI</vt:lpwstr>
  </property>
  <property fmtid="{D5CDD505-2E9C-101B-9397-08002B2CF9AE}" pid="7" name="_PreviousAdHocReviewCycleID">
    <vt:i4>-47106403</vt:i4>
  </property>
  <property fmtid="{D5CDD505-2E9C-101B-9397-08002B2CF9AE}" pid="8" name="ContentTypeId">
    <vt:lpwstr>0x0101002A0D5F934DA1BE49B3B3F9159900EAAC</vt:lpwstr>
  </property>
  <property fmtid="{D5CDD505-2E9C-101B-9397-08002B2CF9AE}" pid="9" name="MediaServiceImageTags">
    <vt:lpwstr/>
  </property>
</Properties>
</file>