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60" r:id="rId6"/>
    <p:sldId id="263" r:id="rId7"/>
    <p:sldId id="265" r:id="rId8"/>
  </p:sldIdLst>
  <p:sldSz cx="10058400" cy="77724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  <p15:guide id="3" orient="horz" pos="2443" userDrawn="1">
          <p15:clr>
            <a:srgbClr val="A4A3A4"/>
          </p15:clr>
        </p15:guide>
        <p15:guide id="4" pos="60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290"/>
    <a:srgbClr val="99CA3C"/>
    <a:srgbClr val="1E824C"/>
    <a:srgbClr val="009939"/>
    <a:srgbClr val="0066C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1" autoAdjust="0"/>
    <p:restoredTop sz="96247" autoAdjust="0"/>
  </p:normalViewPr>
  <p:slideViewPr>
    <p:cSldViewPr snapToGrid="0">
      <p:cViewPr varScale="1">
        <p:scale>
          <a:sx n="94" d="100"/>
          <a:sy n="94" d="100"/>
        </p:scale>
        <p:origin x="1398" y="90"/>
      </p:cViewPr>
      <p:guideLst>
        <p:guide orient="horz" pos="2448"/>
        <p:guide pos="3168"/>
        <p:guide orient="horz" pos="2443"/>
        <p:guide pos="60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8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54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64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7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3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3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49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3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3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3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7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356" y="150057"/>
            <a:ext cx="4759970" cy="3664616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8621" y="265289"/>
            <a:ext cx="3318819" cy="219751"/>
          </a:xfrm>
        </p:spPr>
        <p:txBody>
          <a:bodyPr>
            <a:normAutofit fontScale="90000"/>
          </a:bodyPr>
          <a:lstStyle/>
          <a:p>
            <a:pPr algn="l"/>
            <a:r>
              <a:rPr lang="en-US" sz="1100" b="1" dirty="0">
                <a:solidFill>
                  <a:schemeClr val="bg1"/>
                </a:solidFill>
                <a:latin typeface="Lato" panose="020F0502020204030203" pitchFamily="34" charset="0"/>
              </a:rPr>
              <a:t>BadgerLink Resource Hunt Question Cards</a:t>
            </a:r>
          </a:p>
        </p:txBody>
      </p:sp>
      <p:pic>
        <p:nvPicPr>
          <p:cNvPr id="7" name="Picture Placeholder 4" descr="Badgerlink logo.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796717" y="485040"/>
            <a:ext cx="3903070" cy="1241614"/>
          </a:xfrm>
          <a:prstGeom prst="rect">
            <a:avLst/>
          </a:prstGeom>
          <a:effectLst/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3AAE744-B64F-1E6C-D60A-AC0B68A29674}"/>
              </a:ext>
            </a:extLst>
          </p:cNvPr>
          <p:cNvSpPr txBox="1">
            <a:spLocks/>
          </p:cNvSpPr>
          <p:nvPr/>
        </p:nvSpPr>
        <p:spPr>
          <a:xfrm>
            <a:off x="774068" y="2019063"/>
            <a:ext cx="3948368" cy="52168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224290"/>
                </a:solidFill>
                <a:latin typeface="Lato" panose="020F0502020204030203" pitchFamily="34" charset="0"/>
              </a:rPr>
              <a:t>BadgerLink Resource Hunt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857808" y="2684716"/>
            <a:ext cx="3632911" cy="35662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3" dirty="0">
                <a:latin typeface="Lato" panose="020F0502020204030203" pitchFamily="34" charset="0"/>
              </a:rPr>
              <a:t>What instrument did Miles Davis play?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12" dirty="0">
              <a:latin typeface="Lato" panose="020F050202020403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1AC6FC9-CB5A-2C4C-CC76-CBBBB876F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50523" y="159201"/>
            <a:ext cx="4714661" cy="3646328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pic>
        <p:nvPicPr>
          <p:cNvPr id="15" name="Picture Placeholder 4" descr="Badgerlink logo.">
            <a:extLst>
              <a:ext uri="{FF2B5EF4-FFF2-40B4-BE49-F238E27FC236}">
                <a16:creationId xmlns:a16="http://schemas.microsoft.com/office/drawing/2014/main" id="{E1FB172D-A71D-45D5-CD21-9CD5D39CE64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5601616" y="485040"/>
            <a:ext cx="3903070" cy="1241614"/>
          </a:xfrm>
          <a:prstGeom prst="rect">
            <a:avLst/>
          </a:prstGeom>
          <a:effectLst/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C9FDAC-D069-3840-6642-D6E4EC83DB12}"/>
              </a:ext>
            </a:extLst>
          </p:cNvPr>
          <p:cNvSpPr txBox="1">
            <a:spLocks/>
          </p:cNvSpPr>
          <p:nvPr/>
        </p:nvSpPr>
        <p:spPr>
          <a:xfrm>
            <a:off x="5630576" y="2010325"/>
            <a:ext cx="3948368" cy="52168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224290"/>
                </a:solidFill>
                <a:latin typeface="Lato" panose="020F0502020204030203" pitchFamily="34" charset="0"/>
              </a:rPr>
              <a:t>BadgerLink Resource Hunt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E253797-0705-967C-3346-EDE20A342F94}"/>
              </a:ext>
            </a:extLst>
          </p:cNvPr>
          <p:cNvSpPr txBox="1">
            <a:spLocks/>
          </p:cNvSpPr>
          <p:nvPr/>
        </p:nvSpPr>
        <p:spPr>
          <a:xfrm>
            <a:off x="5933440" y="2602184"/>
            <a:ext cx="3342640" cy="52168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3" dirty="0">
                <a:latin typeface="Lato" panose="020F0502020204030203" pitchFamily="34" charset="0"/>
              </a:rPr>
              <a:t>What famous prize did the inventor of dynamite create?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913650-C066-1C0A-F51C-213EA296E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356" y="3965879"/>
            <a:ext cx="4755898" cy="3661351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pic>
        <p:nvPicPr>
          <p:cNvPr id="17" name="Picture Placeholder 4" descr="Badgerlink logo.">
            <a:extLst>
              <a:ext uri="{FF2B5EF4-FFF2-40B4-BE49-F238E27FC236}">
                <a16:creationId xmlns:a16="http://schemas.microsoft.com/office/drawing/2014/main" id="{AFD8465C-F426-8DA4-92CB-BF9B9AFBD0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656770" y="4261313"/>
            <a:ext cx="3903070" cy="1241614"/>
          </a:xfrm>
          <a:prstGeom prst="rect">
            <a:avLst/>
          </a:prstGeom>
          <a:effectLst/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C4699CD-8864-32A0-33F8-A71ECD571D7C}"/>
              </a:ext>
            </a:extLst>
          </p:cNvPr>
          <p:cNvSpPr txBox="1">
            <a:spLocks/>
          </p:cNvSpPr>
          <p:nvPr/>
        </p:nvSpPr>
        <p:spPr>
          <a:xfrm>
            <a:off x="700079" y="5790854"/>
            <a:ext cx="3948368" cy="52168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224290"/>
                </a:solidFill>
                <a:latin typeface="Lato" panose="020F0502020204030203" pitchFamily="34" charset="0"/>
              </a:rPr>
              <a:t>BadgerLink Resource Hunt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D31B1EE-E0FF-5723-363F-EF3EA4600FA9}"/>
              </a:ext>
            </a:extLst>
          </p:cNvPr>
          <p:cNvSpPr txBox="1">
            <a:spLocks/>
          </p:cNvSpPr>
          <p:nvPr/>
        </p:nvSpPr>
        <p:spPr>
          <a:xfrm>
            <a:off x="796717" y="6563634"/>
            <a:ext cx="3632911" cy="63735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3" dirty="0">
                <a:latin typeface="Lato" panose="020F0502020204030203" pitchFamily="34" charset="0"/>
              </a:rPr>
              <a:t>Who were some famous artists of the Harlem Renaissance?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4F4737-B8E9-D8A6-AD61-71BCF9B0F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95821" y="3977642"/>
            <a:ext cx="4714661" cy="3664616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pic>
        <p:nvPicPr>
          <p:cNvPr id="18" name="Picture Placeholder 4" descr="Badgerlink logo.">
            <a:extLst>
              <a:ext uri="{FF2B5EF4-FFF2-40B4-BE49-F238E27FC236}">
                <a16:creationId xmlns:a16="http://schemas.microsoft.com/office/drawing/2014/main" id="{B3126AD8-6389-ADF2-28CA-823429EF8C4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5556318" y="4261313"/>
            <a:ext cx="3903070" cy="1241614"/>
          </a:xfrm>
          <a:prstGeom prst="rect">
            <a:avLst/>
          </a:prstGeom>
          <a:effectLst/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47DCD77-7185-09E8-6A57-3D3CF30B68F4}"/>
              </a:ext>
            </a:extLst>
          </p:cNvPr>
          <p:cNvSpPr txBox="1">
            <a:spLocks/>
          </p:cNvSpPr>
          <p:nvPr/>
        </p:nvSpPr>
        <p:spPr>
          <a:xfrm>
            <a:off x="5701696" y="5809950"/>
            <a:ext cx="3948368" cy="52168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224290"/>
                </a:solidFill>
                <a:latin typeface="Lato" panose="020F0502020204030203" pitchFamily="34" charset="0"/>
              </a:rPr>
              <a:t>BadgerLink Resource Hunt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5805592" y="6563634"/>
            <a:ext cx="3383280" cy="56542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3" dirty="0">
                <a:latin typeface="Lato" panose="020F0502020204030203" pitchFamily="34" charset="0"/>
              </a:rPr>
              <a:t>Were dinosaurs cold-blooded or warm-blooded?</a:t>
            </a:r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0F02A-87AB-1834-F335-B7A1ADF27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278879-E7F2-953D-A7CE-4633DE91E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2159" y="230468"/>
            <a:ext cx="3336481" cy="175931"/>
          </a:xfrm>
        </p:spPr>
        <p:txBody>
          <a:bodyPr>
            <a:normAutofit fontScale="90000"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BadgerLink Resource Hunt Search Strategies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5F3DFD-853F-019C-C559-726A8F3B5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356" y="150057"/>
            <a:ext cx="4759970" cy="3664616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541F942-0C3B-61E3-C344-BF1D7C6998E3}"/>
              </a:ext>
            </a:extLst>
          </p:cNvPr>
          <p:cNvSpPr txBox="1">
            <a:spLocks/>
          </p:cNvSpPr>
          <p:nvPr/>
        </p:nvSpPr>
        <p:spPr>
          <a:xfrm>
            <a:off x="407176" y="316206"/>
            <a:ext cx="4408663" cy="336696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Search Strategy for What famous prize did the inventor of dynamite create?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Go to BadgerLink Resources page.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Britannica School, an online encyclopedia.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Select your grade level.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In the search box, at the top of the page, type dynamite and tap Enter key on your keyboard.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To the left of the article content, you can print email, cite, change the language and listen to the article be read aloud.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 </a:t>
            </a:r>
            <a:endParaRPr lang="en-US" sz="1553" dirty="0">
              <a:latin typeface="Lato" panose="020F050202020403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9AC8AF-3F3D-2E86-4638-A1883740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50523" y="159201"/>
            <a:ext cx="4714661" cy="3646328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54258F5-7B74-ECDC-F288-9415013D73D7}"/>
              </a:ext>
            </a:extLst>
          </p:cNvPr>
          <p:cNvSpPr txBox="1">
            <a:spLocks/>
          </p:cNvSpPr>
          <p:nvPr/>
        </p:nvSpPr>
        <p:spPr>
          <a:xfrm>
            <a:off x="5323840" y="316206"/>
            <a:ext cx="4327384" cy="336696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Search Strategy for What instrument did Miles Davis play?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Go to BadgerLink Resources page.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History Reference Source, a full-text history reference resource.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In the search box at the top of the page, type in Miles Davis and click the magnifying glass.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Read More under the Topic Overview at the top of your search results list.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You can share or print the full text of the Topic Overview using the icons found at the top right of the page.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D2D92F1-8C24-117B-88AD-8193AF8A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356" y="3965879"/>
            <a:ext cx="4755898" cy="3661351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D0454CF8-CC7B-D48F-D5D2-C5F3A4DB4436}"/>
              </a:ext>
            </a:extLst>
          </p:cNvPr>
          <p:cNvSpPr txBox="1">
            <a:spLocks/>
          </p:cNvSpPr>
          <p:nvPr/>
        </p:nvSpPr>
        <p:spPr>
          <a:xfrm>
            <a:off x="407176" y="4145280"/>
            <a:ext cx="4408663" cy="331091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Search Strategy for Were dinosaurs cold-blooded or warm-blooded?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Go to the BadgerLink Resources page.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Explora for Elementary Schools or Explora for Middle and High Schools, a search interface for grade level appropriate resources.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In the search box, type dinosaur and (warm blooded or cold blooded) and click the magnifying glass.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Access Now (Online Full Text) to view and read the article.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You can share or print the article using the icons found at the top right of the page.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F2459CF-50F2-A4CA-6563-EBB6C728C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95821" y="3977642"/>
            <a:ext cx="4714661" cy="3664616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22C48CCA-80BE-0289-0A01-B2517CD95945}"/>
              </a:ext>
            </a:extLst>
          </p:cNvPr>
          <p:cNvSpPr txBox="1">
            <a:spLocks/>
          </p:cNvSpPr>
          <p:nvPr/>
        </p:nvSpPr>
        <p:spPr>
          <a:xfrm>
            <a:off x="5323840" y="4061461"/>
            <a:ext cx="4327384" cy="349697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Search Strategy for Who were some famous artists of the Harlem Renaissance?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Go the BadgerLink Resources page.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Britannica School, an online encyclopedia.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Select your grade level.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In the search box at the top of the page, type Harlem Renaissance and tap Enter on your keyboard.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the article title to read.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To the right of the article content, you can print, email, cite, change the language, listen to the article be read aloud, or change the reading level of the article.</a:t>
            </a:r>
          </a:p>
        </p:txBody>
      </p:sp>
    </p:spTree>
    <p:extLst>
      <p:ext uri="{BB962C8B-B14F-4D97-AF65-F5344CB8AC3E}">
        <p14:creationId xmlns:p14="http://schemas.microsoft.com/office/powerpoint/2010/main" val="1048030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77726-2FF4-D312-1717-A3692FD79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6AAAC53-225B-5748-94DC-BC081DB15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356" y="150057"/>
            <a:ext cx="4759970" cy="3664616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E18BD042-6975-32BB-8A75-B810BCE3840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770" y="197113"/>
            <a:ext cx="3681550" cy="287927"/>
          </a:xfrm>
        </p:spPr>
        <p:txBody>
          <a:bodyPr>
            <a:normAutofit fontScale="90000"/>
          </a:bodyPr>
          <a:lstStyle/>
          <a:p>
            <a:pPr algn="l"/>
            <a:r>
              <a:rPr lang="en-US" sz="1100" b="1" dirty="0">
                <a:solidFill>
                  <a:schemeClr val="bg1"/>
                </a:solidFill>
                <a:latin typeface="Lato" panose="020F0502020204030203" pitchFamily="34" charset="0"/>
              </a:rPr>
              <a:t>Second Page of BadgerLink Resource Hunt Question Cards</a:t>
            </a:r>
          </a:p>
        </p:txBody>
      </p:sp>
      <p:pic>
        <p:nvPicPr>
          <p:cNvPr id="7" name="Picture Placeholder 4" descr="Badgerlink logo.">
            <a:extLst>
              <a:ext uri="{FF2B5EF4-FFF2-40B4-BE49-F238E27FC236}">
                <a16:creationId xmlns:a16="http://schemas.microsoft.com/office/drawing/2014/main" id="{F04B347D-50D5-1181-7E08-02940E66D8C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796717" y="485040"/>
            <a:ext cx="3903070" cy="1241614"/>
          </a:xfrm>
          <a:prstGeom prst="rect">
            <a:avLst/>
          </a:prstGeom>
          <a:effectLst/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6701922-C059-BA58-7850-282F9353ADAF}"/>
              </a:ext>
            </a:extLst>
          </p:cNvPr>
          <p:cNvSpPr txBox="1">
            <a:spLocks/>
          </p:cNvSpPr>
          <p:nvPr/>
        </p:nvSpPr>
        <p:spPr>
          <a:xfrm>
            <a:off x="799496" y="1944840"/>
            <a:ext cx="3948368" cy="52168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224290"/>
                </a:solidFill>
                <a:latin typeface="Lato" panose="020F0502020204030203" pitchFamily="34" charset="0"/>
              </a:rPr>
              <a:t>BadgerLink Resource Hunt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6CF7E0D-FD11-880A-2C9F-D379025CA789}"/>
              </a:ext>
            </a:extLst>
          </p:cNvPr>
          <p:cNvSpPr txBox="1">
            <a:spLocks/>
          </p:cNvSpPr>
          <p:nvPr/>
        </p:nvSpPr>
        <p:spPr>
          <a:xfrm>
            <a:off x="857808" y="2684715"/>
            <a:ext cx="3632911" cy="56497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3" dirty="0">
                <a:latin typeface="Lato" panose="020F0502020204030203" pitchFamily="34" charset="0"/>
              </a:rPr>
              <a:t>Where can I find current information on the geography of a country?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12" dirty="0">
              <a:latin typeface="Lato" panose="020F050202020403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3C005F-B584-4062-AB66-1DD58A1F6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50523" y="159201"/>
            <a:ext cx="4714661" cy="3646328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pic>
        <p:nvPicPr>
          <p:cNvPr id="15" name="Picture Placeholder 4" descr="Badgerlink logo.">
            <a:extLst>
              <a:ext uri="{FF2B5EF4-FFF2-40B4-BE49-F238E27FC236}">
                <a16:creationId xmlns:a16="http://schemas.microsoft.com/office/drawing/2014/main" id="{C0466ED2-10E2-B23C-34FE-E2C83C0EFA4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5601616" y="485040"/>
            <a:ext cx="3903070" cy="1241614"/>
          </a:xfrm>
          <a:prstGeom prst="rect">
            <a:avLst/>
          </a:prstGeom>
          <a:effectLst/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E0469-26E9-6DBB-715D-203A227F2865}"/>
              </a:ext>
            </a:extLst>
          </p:cNvPr>
          <p:cNvSpPr txBox="1">
            <a:spLocks/>
          </p:cNvSpPr>
          <p:nvPr/>
        </p:nvSpPr>
        <p:spPr>
          <a:xfrm>
            <a:off x="5630576" y="2010325"/>
            <a:ext cx="3948368" cy="52168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224290"/>
                </a:solidFill>
                <a:latin typeface="Lato" panose="020F0502020204030203" pitchFamily="34" charset="0"/>
              </a:rPr>
              <a:t>BadgerLink Resource Hunt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A5D47894-D68B-0F10-C0DD-0E015902DB69}"/>
              </a:ext>
            </a:extLst>
          </p:cNvPr>
          <p:cNvSpPr txBox="1">
            <a:spLocks/>
          </p:cNvSpPr>
          <p:nvPr/>
        </p:nvSpPr>
        <p:spPr>
          <a:xfrm>
            <a:off x="5933440" y="2602184"/>
            <a:ext cx="3342640" cy="52168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3" dirty="0">
                <a:latin typeface="Lato" panose="020F0502020204030203" pitchFamily="34" charset="0"/>
              </a:rPr>
              <a:t>Where can I find images to use in my assignment?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AD0FCB-7E85-1692-5405-6044F67FB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356" y="3965879"/>
            <a:ext cx="4755898" cy="3661351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pic>
        <p:nvPicPr>
          <p:cNvPr id="17" name="Picture Placeholder 4" descr="Badgerlink logo.">
            <a:extLst>
              <a:ext uri="{FF2B5EF4-FFF2-40B4-BE49-F238E27FC236}">
                <a16:creationId xmlns:a16="http://schemas.microsoft.com/office/drawing/2014/main" id="{671E8414-12F1-5345-C38F-9FB28BA96CE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656770" y="4261313"/>
            <a:ext cx="3903070" cy="1241614"/>
          </a:xfrm>
          <a:prstGeom prst="rect">
            <a:avLst/>
          </a:prstGeom>
          <a:effectLst/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434B0B2-0BFD-CEF6-5BF7-F70B75BFA0FF}"/>
              </a:ext>
            </a:extLst>
          </p:cNvPr>
          <p:cNvSpPr txBox="1">
            <a:spLocks/>
          </p:cNvSpPr>
          <p:nvPr/>
        </p:nvSpPr>
        <p:spPr>
          <a:xfrm>
            <a:off x="700079" y="5790854"/>
            <a:ext cx="3948368" cy="52168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224290"/>
                </a:solidFill>
                <a:latin typeface="Lato" panose="020F0502020204030203" pitchFamily="34" charset="0"/>
              </a:rPr>
              <a:t>BadgerLink Resource Hunt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D17CD943-A7AA-4D30-ED9E-A97FE43B62AE}"/>
              </a:ext>
            </a:extLst>
          </p:cNvPr>
          <p:cNvSpPr txBox="1">
            <a:spLocks/>
          </p:cNvSpPr>
          <p:nvPr/>
        </p:nvSpPr>
        <p:spPr>
          <a:xfrm>
            <a:off x="796717" y="6563634"/>
            <a:ext cx="3632911" cy="41628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3" dirty="0">
                <a:latin typeface="Lato" panose="020F0502020204030203" pitchFamily="34" charset="0"/>
              </a:rPr>
              <a:t>Where can I find a list of books to read?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E3CB3-B72A-F030-4C66-53F79D61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95821" y="3977642"/>
            <a:ext cx="4714661" cy="3664616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pic>
        <p:nvPicPr>
          <p:cNvPr id="18" name="Picture Placeholder 4" descr="Badgerlink logo.">
            <a:extLst>
              <a:ext uri="{FF2B5EF4-FFF2-40B4-BE49-F238E27FC236}">
                <a16:creationId xmlns:a16="http://schemas.microsoft.com/office/drawing/2014/main" id="{A3056B9A-ABE8-5FEF-D9D3-A41B53E1288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5556318" y="4261313"/>
            <a:ext cx="3903070" cy="1241614"/>
          </a:xfrm>
          <a:prstGeom prst="rect">
            <a:avLst/>
          </a:prstGeom>
          <a:effectLst/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087E25A-A241-35BA-7874-CF55A16E3A64}"/>
              </a:ext>
            </a:extLst>
          </p:cNvPr>
          <p:cNvSpPr txBox="1">
            <a:spLocks/>
          </p:cNvSpPr>
          <p:nvPr/>
        </p:nvSpPr>
        <p:spPr>
          <a:xfrm>
            <a:off x="5701696" y="5809950"/>
            <a:ext cx="3948368" cy="52168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224290"/>
                </a:solidFill>
                <a:latin typeface="Lato" panose="020F0502020204030203" pitchFamily="34" charset="0"/>
              </a:rPr>
              <a:t>BadgerLink Resource Hunt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3FB190C0-424F-95FE-5FFE-470933057FFC}"/>
              </a:ext>
            </a:extLst>
          </p:cNvPr>
          <p:cNvSpPr txBox="1">
            <a:spLocks/>
          </p:cNvSpPr>
          <p:nvPr/>
        </p:nvSpPr>
        <p:spPr>
          <a:xfrm>
            <a:off x="5805592" y="6563634"/>
            <a:ext cx="3383280" cy="56542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3" dirty="0">
                <a:latin typeface="Lato" panose="020F0502020204030203" pitchFamily="34" charset="0"/>
              </a:rPr>
              <a:t>Where can I find good information covering both sides of an issue? </a:t>
            </a:r>
          </a:p>
        </p:txBody>
      </p:sp>
    </p:spTree>
    <p:extLst>
      <p:ext uri="{BB962C8B-B14F-4D97-AF65-F5344CB8AC3E}">
        <p14:creationId xmlns:p14="http://schemas.microsoft.com/office/powerpoint/2010/main" val="4175810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AD5DD-D0C6-8943-92B0-24D16640D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EA49FE-E111-D4C8-CBB7-4CE4AC459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2159" y="230469"/>
            <a:ext cx="3316161" cy="236892"/>
          </a:xfrm>
        </p:spPr>
        <p:txBody>
          <a:bodyPr>
            <a:normAutofit fontScale="90000"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Second Page of BadgerLink Resource Hunt Search Strategies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DB18157-0257-C71E-46F7-1787308AB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356" y="150057"/>
            <a:ext cx="4759970" cy="3664616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483A91B0-E2F8-922B-484D-E7D1032A1D51}"/>
              </a:ext>
            </a:extLst>
          </p:cNvPr>
          <p:cNvSpPr txBox="1">
            <a:spLocks/>
          </p:cNvSpPr>
          <p:nvPr/>
        </p:nvSpPr>
        <p:spPr>
          <a:xfrm>
            <a:off x="475907" y="260368"/>
            <a:ext cx="4408663" cy="347863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Search Strategy for Where can I find images to use in my assignment?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Go to BadgerLink Resources page.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Britannica School, an online encyclopedia.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Select your grade level.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Scroll down the home page to the images search and browse.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Select the category of images you would like to use or search on your assignment topic to find images.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To save the image, right click on your mouse and click Save Image As.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Don’t forget to copy and paste using the Cite tool.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 </a:t>
            </a:r>
            <a:endParaRPr lang="en-US" sz="1553" dirty="0">
              <a:latin typeface="Lato" panose="020F050202020403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EE8AB9-E341-00F1-A2B3-30D75B950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50523" y="159201"/>
            <a:ext cx="4714661" cy="3646328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4929BF5-2178-8127-78C9-A3EDCBEA212A}"/>
              </a:ext>
            </a:extLst>
          </p:cNvPr>
          <p:cNvSpPr txBox="1">
            <a:spLocks/>
          </p:cNvSpPr>
          <p:nvPr/>
        </p:nvSpPr>
        <p:spPr>
          <a:xfrm>
            <a:off x="5323840" y="316206"/>
            <a:ext cx="4327384" cy="336696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Search Strategy for Where can I find current information on the geography of a country?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Go to BadgerLink Resources page.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Britannica School, an online encyclopedia.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Select your grade level.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Scroll down the home page to the World Atlas feature.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the map or enter a location to start researching the current geography of a country.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2CEE82-8A56-2933-D56A-F9482A211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356" y="3965879"/>
            <a:ext cx="4755898" cy="3661351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FA8C212E-90B8-B632-8B86-8D76CFD8DE49}"/>
              </a:ext>
            </a:extLst>
          </p:cNvPr>
          <p:cNvSpPr txBox="1">
            <a:spLocks/>
          </p:cNvSpPr>
          <p:nvPr/>
        </p:nvSpPr>
        <p:spPr>
          <a:xfrm>
            <a:off x="407176" y="4145280"/>
            <a:ext cx="4408663" cy="331091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Search Strategy for Where can I find good information covering both sides of an issue?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Go to the BadgerLink Resources page.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Points of View Reference Source, a resource that presents multiple sides of an issue including point, counterpoint, and guide to critical analysis.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In the search box, type in your topic and click the magnifying glass.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Access Options or Access Now to view and read the article.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You can share or print the article using the icons found at the top right of the page.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3501AE-5EB0-7F3B-DF2A-DFD18150E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95821" y="3977642"/>
            <a:ext cx="4714661" cy="3664616"/>
          </a:xfrm>
          <a:prstGeom prst="rect">
            <a:avLst/>
          </a:prstGeom>
          <a:noFill/>
          <a:ln w="76200">
            <a:solidFill>
              <a:srgbClr val="2242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56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FBC7BF1-6A78-6208-262B-E3FE0A931025}"/>
              </a:ext>
            </a:extLst>
          </p:cNvPr>
          <p:cNvSpPr txBox="1">
            <a:spLocks/>
          </p:cNvSpPr>
          <p:nvPr/>
        </p:nvSpPr>
        <p:spPr>
          <a:xfrm>
            <a:off x="5323840" y="4061461"/>
            <a:ext cx="4327384" cy="349697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Search Strategy for Where can I find a list of books to read?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Go the BadgerLink Resources page.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Click on </a:t>
            </a:r>
            <a:r>
              <a:rPr lang="en-US" sz="1400" dirty="0" err="1">
                <a:latin typeface="Lato" panose="020F0502020204030203" pitchFamily="34" charset="0"/>
              </a:rPr>
              <a:t>NoveList</a:t>
            </a:r>
            <a:r>
              <a:rPr lang="en-US" sz="1400" dirty="0">
                <a:latin typeface="Lato" panose="020F0502020204030203" pitchFamily="34" charset="0"/>
              </a:rPr>
              <a:t> K-8. a book recommendation resource.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In the search box at the top of the page, type in the title of a book you liked and click the magnifying glass.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If it appears, select that book title from the search results.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400" dirty="0">
                <a:latin typeface="Lato" panose="020F0502020204030203" pitchFamily="34" charset="0"/>
              </a:rPr>
              <a:t>Scroll down to view the </a:t>
            </a:r>
            <a:r>
              <a:rPr lang="en-US" sz="1400" dirty="0" err="1">
                <a:latin typeface="Lato" panose="020F0502020204030203" pitchFamily="34" charset="0"/>
              </a:rPr>
              <a:t>readalikes</a:t>
            </a:r>
            <a:r>
              <a:rPr lang="en-US" sz="1400" dirty="0">
                <a:latin typeface="Lato" panose="020F0502020204030203" pitchFamily="34" charset="0"/>
              </a:rPr>
              <a:t>. </a:t>
            </a:r>
            <a:r>
              <a:rPr lang="en-US" sz="1400" dirty="0" err="1">
                <a:latin typeface="Lato" panose="020F0502020204030203" pitchFamily="34" charset="0"/>
              </a:rPr>
              <a:t>Readalikes</a:t>
            </a:r>
            <a:r>
              <a:rPr lang="en-US" sz="1400" dirty="0">
                <a:latin typeface="Lato" panose="020F0502020204030203" pitchFamily="34" charset="0"/>
              </a:rPr>
              <a:t> are books similar to the one that you like. </a:t>
            </a:r>
          </a:p>
        </p:txBody>
      </p:sp>
    </p:spTree>
    <p:extLst>
      <p:ext uri="{BB962C8B-B14F-4D97-AF65-F5344CB8AC3E}">
        <p14:creationId xmlns:p14="http://schemas.microsoft.com/office/powerpoint/2010/main" val="984353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765E2D-4430-4B87-9D4A-BC6BD56AB684}">
  <ds:schemaRefs>
    <ds:schemaRef ds:uri="2e012255-b838-4391-8643-1b756ed2d8a3"/>
    <ds:schemaRef ds:uri="3705e7c2-6d2e-44c1-91c3-8b7ff98ec150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3754</TotalTime>
  <Words>841</Words>
  <Application>Microsoft Office PowerPoint</Application>
  <PresentationFormat>Custom</PresentationFormat>
  <Paragraphs>83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Lato</vt:lpstr>
      <vt:lpstr>Office 2013 - 2022 Theme</vt:lpstr>
      <vt:lpstr>BadgerLink Resource Hunt Question Cards</vt:lpstr>
      <vt:lpstr>BadgerLink Resource Hunt Search Strategies</vt:lpstr>
      <vt:lpstr>Second Page of BadgerLink Resource Hunt Question Cards</vt:lpstr>
      <vt:lpstr>Second Page of BadgerLink Resource Hunt Search Strategies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116</cp:revision>
  <cp:lastPrinted>2019-03-27T14:23:35Z</cp:lastPrinted>
  <dcterms:created xsi:type="dcterms:W3CDTF">2018-05-16T19:14:47Z</dcterms:created>
  <dcterms:modified xsi:type="dcterms:W3CDTF">2026-05-01T22:28:49Z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