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6"/>
  </p:notesMasterIdLst>
  <p:sldIdLst>
    <p:sldId id="256" r:id="rId5"/>
  </p:sldIdLst>
  <p:sldSz cx="7772400" cy="100584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  <p15:guide id="3" orient="horz" pos="3161" userDrawn="1">
          <p15:clr>
            <a:srgbClr val="A4A3A4"/>
          </p15:clr>
        </p15:guide>
        <p15:guide id="4" pos="465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A3C"/>
    <a:srgbClr val="1E824C"/>
    <a:srgbClr val="009939"/>
    <a:srgbClr val="0066CC"/>
    <a:srgbClr val="224290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389" autoAdjust="0"/>
    <p:restoredTop sz="96224" autoAdjust="0"/>
  </p:normalViewPr>
  <p:slideViewPr>
    <p:cSldViewPr snapToGrid="0">
      <p:cViewPr varScale="1">
        <p:scale>
          <a:sx n="73" d="100"/>
          <a:sy n="73" d="100"/>
        </p:scale>
        <p:origin x="3654" y="78"/>
      </p:cViewPr>
      <p:guideLst>
        <p:guide orient="horz" pos="3168"/>
        <p:guide pos="2448"/>
        <p:guide orient="horz" pos="3161"/>
        <p:guide pos="465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C34E91-643C-4E6C-9E27-8E8583F4B58C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3938" y="1162050"/>
            <a:ext cx="242252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3865D9-6A5F-4CA6-B48A-CAD40A5CFF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416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3865D9-6A5F-4CA6-B48A-CAD40A5CFF8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3653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609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962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131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885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478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631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43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287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447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53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239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7F7F5D-7515-4066-8594-40A7256452A9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170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hyperlink" Target="https://www.wiscat.net/ext/validateglobal.php?cid=stwi&amp;lid=stwi&amp;dataid=1028" TargetMode="External"/><Relationship Id="rId18" Type="http://schemas.openxmlformats.org/officeDocument/2006/relationships/hyperlink" Target="https://badgerlink.dpi.wi.gov/resource/science-reference-source" TargetMode="External"/><Relationship Id="rId3" Type="http://schemas.openxmlformats.org/officeDocument/2006/relationships/image" Target="../media/image1.png"/><Relationship Id="rId7" Type="http://schemas.openxmlformats.org/officeDocument/2006/relationships/hyperlink" Target="https://www.wiscat.net/ext/validateglobal.php?cid=stwi&amp;lid=stwi&amp;dataid=1753" TargetMode="External"/><Relationship Id="rId12" Type="http://schemas.openxmlformats.org/officeDocument/2006/relationships/hyperlink" Target="https://badgerlink.dpi.wi.gov/resource/explora-middle-high-schools" TargetMode="External"/><Relationship Id="rId1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6" Type="http://schemas.openxmlformats.org/officeDocument/2006/relationships/hyperlink" Target="https://www.wiscat.net/ext/validateglobal.php?cid=stwi&amp;lid=stwi&amp;dataid=1626" TargetMode="External"/><Relationship Id="rId20" Type="http://schemas.openxmlformats.org/officeDocument/2006/relationships/image" Target="../media/image8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badgerlink.dpi.wi.gov/resource/britannica-school" TargetMode="External"/><Relationship Id="rId11" Type="http://schemas.openxmlformats.org/officeDocument/2006/relationships/image" Target="../media/image4.png"/><Relationship Id="rId5" Type="http://schemas.openxmlformats.org/officeDocument/2006/relationships/image" Target="../media/image2.png"/><Relationship Id="rId15" Type="http://schemas.openxmlformats.org/officeDocument/2006/relationships/hyperlink" Target="https://badgerlink.dpi.wi.gov/resource/greenfile" TargetMode="External"/><Relationship Id="rId10" Type="http://schemas.openxmlformats.org/officeDocument/2006/relationships/hyperlink" Target="https://www.wiscat.net/ext/validateglobal.php?cid=stwi&amp;lid=stwi&amp;dataid=1967" TargetMode="External"/><Relationship Id="rId19" Type="http://schemas.openxmlformats.org/officeDocument/2006/relationships/image" Target="../media/image7.png"/><Relationship Id="rId4" Type="http://schemas.openxmlformats.org/officeDocument/2006/relationships/hyperlink" Target="https://www.wiscat.net/ext/validateglobal.php?cid=stwi&amp;lid=stwi&amp;dataid=1238" TargetMode="External"/><Relationship Id="rId9" Type="http://schemas.openxmlformats.org/officeDocument/2006/relationships/hyperlink" Target="https://badgerlink.dpi.wi.gov/resource/computers-applied-sciences-complete" TargetMode="External"/><Relationship Id="rId1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7783731" cy="392906"/>
          </a:xfrm>
          <a:prstGeom prst="rect">
            <a:avLst/>
          </a:prstGeom>
          <a:solidFill>
            <a:srgbClr val="99CA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 dirty="0"/>
          </a:p>
        </p:txBody>
      </p:sp>
      <p:sp>
        <p:nvSpPr>
          <p:cNvPr id="6" name="Title 13">
            <a:extLst>
              <a:ext uri="{FF2B5EF4-FFF2-40B4-BE49-F238E27FC236}">
                <a16:creationId xmlns:a16="http://schemas.microsoft.com/office/drawing/2014/main" id="{F00B025D-EDF3-A5B6-A10C-4C0CC2CBBEF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41685" y="517528"/>
            <a:ext cx="4415553" cy="1147479"/>
          </a:xfrm>
        </p:spPr>
        <p:txBody>
          <a:bodyPr>
            <a:normAutofit fontScale="90000"/>
          </a:bodyPr>
          <a:lstStyle/>
          <a:p>
            <a:pPr algn="l">
              <a:spcAft>
                <a:spcPts val="1200"/>
              </a:spcAft>
            </a:pPr>
            <a:r>
              <a:rPr lang="en-US" sz="2000" b="1" dirty="0">
                <a:solidFill>
                  <a:srgbClr val="224290"/>
                </a:solidFill>
                <a:latin typeface="Lato" panose="020F0502020204030203" pitchFamily="34" charset="0"/>
              </a:rPr>
              <a:t>STEM Resource Guide</a:t>
            </a:r>
            <a:br>
              <a:rPr lang="en-US" sz="5400" b="1" dirty="0">
                <a:solidFill>
                  <a:srgbClr val="224290"/>
                </a:solidFill>
                <a:latin typeface="Lato" panose="020F0502020204030203" pitchFamily="34" charset="0"/>
              </a:rPr>
            </a:br>
            <a:r>
              <a:rPr lang="en-US" sz="1600" b="1" dirty="0">
                <a:latin typeface="Lato" panose="020F0502020204030203" pitchFamily="34" charset="0"/>
              </a:rPr>
              <a:t>Find a great collection of resources for Science, Technology, Engineering, and Math (STEM) classroom! Discover encyclopedias, magazines, science experiments, and multimedia on STEM topics.  </a:t>
            </a:r>
          </a:p>
        </p:txBody>
      </p:sp>
      <p:pic>
        <p:nvPicPr>
          <p:cNvPr id="7" name="Picture Placeholder 4" descr="Badgerlink logo">
            <a:extLst>
              <a:ext uri="{FF2B5EF4-FFF2-40B4-BE49-F238E27FC236}">
                <a16:creationId xmlns:a16="http://schemas.microsoft.com/office/drawing/2014/main" id="{07126B32-06F8-C746-0ACB-403F341A487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4" b="764"/>
          <a:stretch/>
        </p:blipFill>
        <p:spPr>
          <a:xfrm>
            <a:off x="225676" y="525068"/>
            <a:ext cx="3016009" cy="959429"/>
          </a:xfrm>
          <a:prstGeom prst="rect">
            <a:avLst/>
          </a:prstGeom>
          <a:effectLst/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809FB748-45E6-4660-2373-27F7217583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3439" y="1834157"/>
            <a:ext cx="7543800" cy="131785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/>
          </a:p>
        </p:txBody>
      </p:sp>
      <p:pic>
        <p:nvPicPr>
          <p:cNvPr id="1029" name="Picture Placeholder 4" descr="Britannica School logo.">
            <a:hlinkClick r:id="rId4"/>
            <a:extLst>
              <a:ext uri="{FF2B5EF4-FFF2-40B4-BE49-F238E27FC236}">
                <a16:creationId xmlns:a16="http://schemas.microsoft.com/office/drawing/2014/main" id="{B5919317-470F-8894-764C-44FF8F2ACF2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2492" y="2012713"/>
            <a:ext cx="1676045" cy="458118"/>
          </a:xfrm>
          <a:prstGeom prst="rect">
            <a:avLst/>
          </a:prstGeom>
          <a:effectLst/>
        </p:spPr>
      </p:pic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CE45BA3F-054A-53D1-2BA7-503E3C5D68D6}"/>
              </a:ext>
            </a:extLst>
          </p:cNvPr>
          <p:cNvSpPr txBox="1">
            <a:spLocks/>
          </p:cNvSpPr>
          <p:nvPr/>
        </p:nvSpPr>
        <p:spPr>
          <a:xfrm>
            <a:off x="2205350" y="1964592"/>
            <a:ext cx="5145224" cy="1010549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Lato" panose="020F0502020204030203" pitchFamily="34" charset="0"/>
              </a:rPr>
              <a:t>Britannica School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Lato" panose="020F0502020204030203" pitchFamily="34" charset="0"/>
              </a:rPr>
              <a:t>Encyclopedia articles with images, videos, a world atlas, and other learning materials for all grade levels.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Lato" panose="020F0502020204030203" pitchFamily="34" charset="0"/>
                <a:hlinkClick r:id="rId6"/>
              </a:rPr>
              <a:t>Details and how to use</a:t>
            </a:r>
            <a:r>
              <a:rPr lang="en-US" sz="1400" dirty="0">
                <a:latin typeface="Lato" panose="020F0502020204030203" pitchFamily="34" charset="0"/>
              </a:rPr>
              <a:t>.</a:t>
            </a:r>
            <a:endParaRPr lang="en-US" sz="1400" b="1" dirty="0">
              <a:latin typeface="Lato" panose="020F0502020204030203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B919040-3693-3E38-3AD9-821912C1BA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9965" y="3276654"/>
            <a:ext cx="7543800" cy="131785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/>
          </a:p>
        </p:txBody>
      </p:sp>
      <p:pic>
        <p:nvPicPr>
          <p:cNvPr id="1031" name="Picture Placeholder 4" descr="Computers and Applied Sciences Complete logo.">
            <a:hlinkClick r:id="rId7"/>
            <a:extLst>
              <a:ext uri="{FF2B5EF4-FFF2-40B4-BE49-F238E27FC236}">
                <a16:creationId xmlns:a16="http://schemas.microsoft.com/office/drawing/2014/main" id="{940E8792-3F19-BB85-C83B-F7156855AF4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9510" y="3457430"/>
            <a:ext cx="1735757" cy="506263"/>
          </a:xfrm>
          <a:prstGeom prst="rect">
            <a:avLst/>
          </a:prstGeom>
          <a:effectLst/>
        </p:spPr>
      </p:pic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C5F0508F-FEDA-582A-C26F-18CD1A8CA7D2}"/>
              </a:ext>
            </a:extLst>
          </p:cNvPr>
          <p:cNvSpPr txBox="1">
            <a:spLocks/>
          </p:cNvSpPr>
          <p:nvPr/>
        </p:nvSpPr>
        <p:spPr>
          <a:xfrm>
            <a:off x="2205350" y="3413322"/>
            <a:ext cx="5145224" cy="1033923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Lato" panose="020F0502020204030203" pitchFamily="34" charset="0"/>
              </a:rPr>
              <a:t>Computers and Applied Sciences Complete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Lato" panose="020F0502020204030203" pitchFamily="34" charset="0"/>
              </a:rPr>
              <a:t>Full text database covering computing, technology, and engineering disciplines.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Lato" panose="020F0502020204030203" pitchFamily="34" charset="0"/>
                <a:hlinkClick r:id="rId9"/>
              </a:rPr>
              <a:t>Details and how to use</a:t>
            </a:r>
            <a:r>
              <a:rPr lang="en-US" sz="1400" dirty="0">
                <a:latin typeface="Lato" panose="020F0502020204030203" pitchFamily="34" charset="0"/>
              </a:rPr>
              <a:t>.</a:t>
            </a:r>
            <a:endParaRPr lang="en-US" sz="1400" b="1" dirty="0">
              <a:latin typeface="Lato" panose="020F0502020204030203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Lato" panose="020F0502020204030203" pitchFamily="34" charset="0"/>
              </a:rPr>
              <a:t> 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F88FE29-4E51-9BC4-7343-A99387912C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9965" y="4719150"/>
            <a:ext cx="7543800" cy="131785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/>
          </a:p>
        </p:txBody>
      </p:sp>
      <p:pic>
        <p:nvPicPr>
          <p:cNvPr id="1032" name="Picture Placeholder 4" descr="Explora logo.">
            <a:hlinkClick r:id="rId10"/>
            <a:extLst>
              <a:ext uri="{FF2B5EF4-FFF2-40B4-BE49-F238E27FC236}">
                <a16:creationId xmlns:a16="http://schemas.microsoft.com/office/drawing/2014/main" id="{38C2B0DC-6708-D999-93E4-926E39913B3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11911" y="4863838"/>
            <a:ext cx="1760587" cy="513505"/>
          </a:xfrm>
          <a:prstGeom prst="rect">
            <a:avLst/>
          </a:prstGeom>
          <a:effectLst/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B68F7F1-3434-0D79-7830-0A8A33CDDFD7}"/>
              </a:ext>
            </a:extLst>
          </p:cNvPr>
          <p:cNvSpPr txBox="1">
            <a:spLocks/>
          </p:cNvSpPr>
          <p:nvPr/>
        </p:nvSpPr>
        <p:spPr>
          <a:xfrm>
            <a:off x="2205350" y="4817515"/>
            <a:ext cx="5145224" cy="1041374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Lato" panose="020F0502020204030203" pitchFamily="34" charset="0"/>
              </a:rPr>
              <a:t>Explora for Middle and High Schools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Lato" panose="020F0502020204030203" pitchFamily="34" charset="0"/>
              </a:rPr>
              <a:t>Interface that searches magazines, newspapers, encyclopedias, and other reliable sources.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Lato" panose="020F0502020204030203" pitchFamily="34" charset="0"/>
                <a:hlinkClick r:id="rId12"/>
              </a:rPr>
              <a:t>Details and how to use</a:t>
            </a:r>
            <a:r>
              <a:rPr lang="en-US" sz="1400" dirty="0">
                <a:latin typeface="Lato" panose="020F0502020204030203" pitchFamily="34" charset="0"/>
              </a:rPr>
              <a:t>.</a:t>
            </a:r>
            <a:endParaRPr lang="en-US" sz="1400" b="1" dirty="0">
              <a:latin typeface="Lato" panose="020F0502020204030203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800" dirty="0">
              <a:latin typeface="Lato" panose="020F0502020204030203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C385183-559E-F03B-8218-9F9C315B23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9965" y="6161646"/>
            <a:ext cx="7543800" cy="131785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/>
          </a:p>
        </p:txBody>
      </p:sp>
      <p:pic>
        <p:nvPicPr>
          <p:cNvPr id="1033" name="Picture Placeholder 4" descr="GreenFILE logo.">
            <a:hlinkClick r:id="rId13"/>
            <a:extLst>
              <a:ext uri="{FF2B5EF4-FFF2-40B4-BE49-F238E27FC236}">
                <a16:creationId xmlns:a16="http://schemas.microsoft.com/office/drawing/2014/main" id="{63647976-258E-2C64-DE44-FF1CBD4E5B4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03068" y="6337860"/>
            <a:ext cx="1762010" cy="513920"/>
          </a:xfrm>
          <a:prstGeom prst="rect">
            <a:avLst/>
          </a:prstGeom>
          <a:effectLst/>
        </p:spPr>
      </p:pic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C5DB6CC2-9FAE-8D0F-F871-B4EA8F9699FC}"/>
              </a:ext>
            </a:extLst>
          </p:cNvPr>
          <p:cNvSpPr txBox="1">
            <a:spLocks/>
          </p:cNvSpPr>
          <p:nvPr/>
        </p:nvSpPr>
        <p:spPr>
          <a:xfrm>
            <a:off x="2206177" y="6327060"/>
            <a:ext cx="5263155" cy="818323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b="1" dirty="0" err="1">
                <a:latin typeface="Lato" panose="020F0502020204030203" pitchFamily="34" charset="0"/>
              </a:rPr>
              <a:t>GreenFILE</a:t>
            </a:r>
            <a:endParaRPr lang="en-US" sz="1800" b="1" dirty="0">
              <a:latin typeface="Lato" panose="020F0502020204030203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Lato" panose="020F0502020204030203" pitchFamily="34" charset="0"/>
              </a:rPr>
              <a:t>Articles covering all aspects of human impact on the environment.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Lato" panose="020F0502020204030203" pitchFamily="34" charset="0"/>
                <a:hlinkClick r:id="rId15"/>
              </a:rPr>
              <a:t>Details and how to use</a:t>
            </a:r>
            <a:r>
              <a:rPr lang="en-US" sz="1400" dirty="0">
                <a:latin typeface="Lato" panose="020F0502020204030203" pitchFamily="34" charset="0"/>
              </a:rPr>
              <a:t>.</a:t>
            </a:r>
            <a:endParaRPr lang="en-US" sz="1400" b="1" dirty="0">
              <a:latin typeface="Lato" panose="020F0502020204030203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042A2AD-57EC-E1FB-76C7-B5506BDB0C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9965" y="7604144"/>
            <a:ext cx="7543800" cy="12689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/>
          </a:p>
        </p:txBody>
      </p:sp>
      <p:pic>
        <p:nvPicPr>
          <p:cNvPr id="1034" name="Picture Placeholder 4" descr="Science Reference Source logo.">
            <a:hlinkClick r:id="rId16"/>
            <a:extLst>
              <a:ext uri="{FF2B5EF4-FFF2-40B4-BE49-F238E27FC236}">
                <a16:creationId xmlns:a16="http://schemas.microsoft.com/office/drawing/2014/main" id="{79505063-B20D-8FEB-C2B1-8A0BCE8F87E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09902" y="7751757"/>
            <a:ext cx="1598635" cy="666097"/>
          </a:xfrm>
          <a:prstGeom prst="rect">
            <a:avLst/>
          </a:prstGeom>
          <a:effectLst/>
        </p:spPr>
      </p:pic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2DC00715-1074-93C9-5F8F-95D76131CB5A}"/>
              </a:ext>
            </a:extLst>
          </p:cNvPr>
          <p:cNvSpPr txBox="1">
            <a:spLocks/>
          </p:cNvSpPr>
          <p:nvPr/>
        </p:nvSpPr>
        <p:spPr>
          <a:xfrm>
            <a:off x="2206177" y="7767367"/>
            <a:ext cx="5145224" cy="814930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Lato" panose="020F0502020204030203" pitchFamily="34" charset="0"/>
              </a:rPr>
              <a:t>Science Reference Source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Lato" panose="020F0502020204030203" pitchFamily="34" charset="0"/>
              </a:rPr>
              <a:t>Full text science reference books, images, and periodicals.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Lato" panose="020F0502020204030203" pitchFamily="34" charset="0"/>
                <a:hlinkClick r:id="rId18"/>
              </a:rPr>
              <a:t>Details and how to use</a:t>
            </a:r>
            <a:r>
              <a:rPr lang="en-US" sz="1400" dirty="0">
                <a:latin typeface="Lato" panose="020F0502020204030203" pitchFamily="34" charset="0"/>
              </a:rPr>
              <a:t>.</a:t>
            </a:r>
            <a:endParaRPr lang="en-US" sz="1400" b="1" dirty="0">
              <a:latin typeface="Lato" panose="020F0502020204030203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800" dirty="0">
              <a:latin typeface="Lato" panose="020F0502020204030203" pitchFamily="34" charset="0"/>
            </a:endParaRPr>
          </a:p>
        </p:txBody>
      </p:sp>
      <p:pic>
        <p:nvPicPr>
          <p:cNvPr id="1036" name="Picture Placeholder 4" descr="Wisconsin Department of Public Instruction logo">
            <a:extLst>
              <a:ext uri="{FF2B5EF4-FFF2-40B4-BE49-F238E27FC236}">
                <a16:creationId xmlns:a16="http://schemas.microsoft.com/office/drawing/2014/main" id="{4A5B72BE-EC60-3FD7-5CE6-502259D6F67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3439" y="9051187"/>
            <a:ext cx="2265585" cy="549603"/>
          </a:xfrm>
          <a:prstGeom prst="rect">
            <a:avLst/>
          </a:prstGeom>
          <a:effectLst/>
        </p:spPr>
      </p:pic>
      <p:pic>
        <p:nvPicPr>
          <p:cNvPr id="1037" name="Picture Placeholder 4" descr="Institute of Museum and Library Services logo">
            <a:extLst>
              <a:ext uri="{FF2B5EF4-FFF2-40B4-BE49-F238E27FC236}">
                <a16:creationId xmlns:a16="http://schemas.microsoft.com/office/drawing/2014/main" id="{0614E0C0-9D02-8DB6-1D83-9389B152E2A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46494" y="9103208"/>
            <a:ext cx="1213706" cy="549603"/>
          </a:xfrm>
          <a:prstGeom prst="rect">
            <a:avLst/>
          </a:prstGeom>
          <a:effectLst/>
        </p:spPr>
      </p:pic>
      <p:sp>
        <p:nvSpPr>
          <p:cNvPr id="1038" name="Text Placeholder 2">
            <a:extLst>
              <a:ext uri="{FF2B5EF4-FFF2-40B4-BE49-F238E27FC236}">
                <a16:creationId xmlns:a16="http://schemas.microsoft.com/office/drawing/2014/main" id="{A87D6BED-643C-0F65-B4AA-D092FCF48032}"/>
              </a:ext>
            </a:extLst>
          </p:cNvPr>
          <p:cNvSpPr txBox="1">
            <a:spLocks/>
          </p:cNvSpPr>
          <p:nvPr/>
        </p:nvSpPr>
        <p:spPr>
          <a:xfrm>
            <a:off x="3885339" y="9051187"/>
            <a:ext cx="3729568" cy="489685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200" dirty="0">
                <a:solidFill>
                  <a:srgbClr val="000000"/>
                </a:solidFill>
                <a:latin typeface="Lato" panose="020F0502020204030203" pitchFamily="34" charset="0"/>
              </a:rPr>
              <a:t>Provided by the Department of Public Instruction. Funding provided through the Universal Service Fund and the Institute of Museum and Library Services.</a:t>
            </a:r>
            <a:endParaRPr lang="en-US" sz="1200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94BB84E-670D-4452-A6A8-A2140DB20D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9704832"/>
            <a:ext cx="7772400" cy="353568"/>
          </a:xfrm>
          <a:prstGeom prst="rect">
            <a:avLst/>
          </a:prstGeom>
          <a:solidFill>
            <a:srgbClr val="22429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 dirty="0"/>
          </a:p>
        </p:txBody>
      </p:sp>
    </p:spTree>
    <p:extLst>
      <p:ext uri="{BB962C8B-B14F-4D97-AF65-F5344CB8AC3E}">
        <p14:creationId xmlns:p14="http://schemas.microsoft.com/office/powerpoint/2010/main" val="879727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A0D5F934DA1BE49B3B3F9159900EAAC" ma:contentTypeVersion="21" ma:contentTypeDescription="Create a new document." ma:contentTypeScope="" ma:versionID="5cc56adc8b7ee982a1c4a256661d7890">
  <xsd:schema xmlns:xsd="http://www.w3.org/2001/XMLSchema" xmlns:xs="http://www.w3.org/2001/XMLSchema" xmlns:p="http://schemas.microsoft.com/office/2006/metadata/properties" xmlns:ns1="http://schemas.microsoft.com/sharepoint/v3" xmlns:ns2="3705e7c2-6d2e-44c1-91c3-8b7ff98ec150" xmlns:ns3="2e012255-b838-4391-8643-1b756ed2d8a3" targetNamespace="http://schemas.microsoft.com/office/2006/metadata/properties" ma:root="true" ma:fieldsID="1d8fc8575b35b60b7d42c4c8c1b17dd0" ns1:_="" ns2:_="" ns3:_="">
    <xsd:import namespace="http://schemas.microsoft.com/sharepoint/v3"/>
    <xsd:import namespace="3705e7c2-6d2e-44c1-91c3-8b7ff98ec150"/>
    <xsd:import namespace="2e012255-b838-4391-8643-1b756ed2d8a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1:_ip_UnifiedCompliancePolicyProperties" minOccurs="0"/>
                <xsd:element ref="ns1:_ip_UnifiedCompliancePolicyUIAction" minOccurs="0"/>
                <xsd:element ref="ns3:MigrationSource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05e7c2-6d2e-44c1-91c3-8b7ff98ec15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5f17300-1e6c-40ba-91a1-269fcda3900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012255-b838-4391-8643-1b756ed2d8a3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87ff7528-c154-45a0-aa6b-b2f138799b06}" ma:internalName="TaxCatchAll" ma:showField="CatchAllData" ma:web="2e012255-b838-4391-8643-1b756ed2d8a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MigrationSourceID" ma:index="28" nillable="true" ma:displayName="MigrationSourceID" ma:internalName="MigrationSourceID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3705e7c2-6d2e-44c1-91c3-8b7ff98ec150">
      <Terms xmlns="http://schemas.microsoft.com/office/infopath/2007/PartnerControls"/>
    </lcf76f155ced4ddcb4097134ff3c332f>
    <_ip_UnifiedCompliancePolicyProperties xmlns="http://schemas.microsoft.com/sharepoint/v3" xsi:nil="true"/>
    <TaxCatchAll xmlns="2e012255-b838-4391-8643-1b756ed2d8a3" xsi:nil="true"/>
  </documentManagement>
</p:properties>
</file>

<file path=customXml/itemProps1.xml><?xml version="1.0" encoding="utf-8"?>
<ds:datastoreItem xmlns:ds="http://schemas.openxmlformats.org/officeDocument/2006/customXml" ds:itemID="{F5CA85ED-AD2A-4C21-88FD-1D8E2FD2758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E13F45F-7BD4-420E-B215-D6A11E7BC97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3705e7c2-6d2e-44c1-91c3-8b7ff98ec150"/>
    <ds:schemaRef ds:uri="2e012255-b838-4391-8643-1b756ed2d8a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5765E2D-4430-4B87-9D4A-BC6BD56AB684}">
  <ds:schemaRefs>
    <ds:schemaRef ds:uri="http://purl.org/dc/terms/"/>
    <ds:schemaRef ds:uri="http://schemas.openxmlformats.org/package/2006/metadata/core-properties"/>
    <ds:schemaRef ds:uri="http://purl.org/dc/dcmitype/"/>
    <ds:schemaRef ds:uri="2e012255-b838-4391-8643-1b756ed2d8a3"/>
    <ds:schemaRef ds:uri="3705e7c2-6d2e-44c1-91c3-8b7ff98ec150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sharepoint/v3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1499</TotalTime>
  <Words>179</Words>
  <Application>Microsoft Office PowerPoint</Application>
  <PresentationFormat>Custom</PresentationFormat>
  <Paragraphs>19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Calibri Light</vt:lpstr>
      <vt:lpstr>Lato</vt:lpstr>
      <vt:lpstr>Office 2013 - 2022 Theme</vt:lpstr>
      <vt:lpstr>STEM Resource Guide Find a great collection of resources for Science, Technology, Engineering, and Math (STEM) classroom! Discover encyclopedias, magazines, science experiments, and multimedia on STEM topics.  </vt:lpstr>
    </vt:vector>
  </TitlesOfParts>
  <Manager/>
  <Company>Wisconsin Department of Public Instruction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BadgerLink</dc:title>
  <dc:subject/>
  <dc:creator>Champoux, Jennifer L.   DPI</dc:creator>
  <cp:keywords/>
  <dc:description/>
  <cp:lastModifiedBy>Champoux, Jennifer L.   DPI</cp:lastModifiedBy>
  <cp:revision>113</cp:revision>
  <cp:lastPrinted>2019-03-27T14:23:35Z</cp:lastPrinted>
  <dcterms:created xsi:type="dcterms:W3CDTF">2018-05-16T19:14:47Z</dcterms:created>
  <dcterms:modified xsi:type="dcterms:W3CDTF">2026-03-27T18:19:28Z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-969730851</vt:i4>
  </property>
  <property fmtid="{D5CDD505-2E9C-101B-9397-08002B2CF9AE}" pid="3" name="_NewReviewCycle">
    <vt:lpwstr/>
  </property>
  <property fmtid="{D5CDD505-2E9C-101B-9397-08002B2CF9AE}" pid="4" name="_EmailSubject">
    <vt:lpwstr>school nursing sub-logo</vt:lpwstr>
  </property>
  <property fmtid="{D5CDD505-2E9C-101B-9397-08002B2CF9AE}" pid="5" name="_AuthorEmail">
    <vt:lpwstr>Louise.Wilson@dpi.wi.gov</vt:lpwstr>
  </property>
  <property fmtid="{D5CDD505-2E9C-101B-9397-08002B2CF9AE}" pid="6" name="_AuthorEmailDisplayName">
    <vt:lpwstr>Wilson, Louise F.   DPI</vt:lpwstr>
  </property>
  <property fmtid="{D5CDD505-2E9C-101B-9397-08002B2CF9AE}" pid="7" name="_PreviousAdHocReviewCycleID">
    <vt:i4>-47106403</vt:i4>
  </property>
  <property fmtid="{D5CDD505-2E9C-101B-9397-08002B2CF9AE}" pid="8" name="ContentTypeId">
    <vt:lpwstr>0x0101002A0D5F934DA1BE49B3B3F9159900EAAC</vt:lpwstr>
  </property>
  <property fmtid="{D5CDD505-2E9C-101B-9397-08002B2CF9AE}" pid="9" name="MediaServiceImageTags">
    <vt:lpwstr/>
  </property>
</Properties>
</file>