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4" autoAdjust="0"/>
    <p:restoredTop sz="96224" autoAdjust="0"/>
  </p:normalViewPr>
  <p:slideViewPr>
    <p:cSldViewPr snapToGrid="0">
      <p:cViewPr varScale="1">
        <p:scale>
          <a:sx n="73" d="100"/>
          <a:sy n="73" d="100"/>
        </p:scale>
        <p:origin x="1920" y="54"/>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4/10/2026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4/10/2026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4/10/2026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4/10/2026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4/10/2026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2"/>
            <a:ext cx="7772400" cy="489684"/>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395275" y="506126"/>
            <a:ext cx="4262825" cy="1210922"/>
          </a:xfrm>
        </p:spPr>
        <p:txBody>
          <a:bodyPr>
            <a:normAutofit fontScale="90000"/>
          </a:bodyPr>
          <a:lstStyle/>
          <a:p>
            <a:pPr algn="l"/>
            <a:r>
              <a:rPr lang="en-US" sz="2000" b="1" dirty="0">
                <a:solidFill>
                  <a:srgbClr val="224290"/>
                </a:solidFill>
                <a:latin typeface="Lato" panose="020F0502020204030203" pitchFamily="34" charset="0"/>
              </a:rPr>
              <a:t>Finding Publications in U.S. </a:t>
            </a:r>
            <a:r>
              <a:rPr lang="en-US" sz="2000" b="1" dirty="0" err="1">
                <a:solidFill>
                  <a:srgbClr val="224290"/>
                </a:solidFill>
                <a:latin typeface="Lato" panose="020F0502020204030203" pitchFamily="34" charset="0"/>
              </a:rPr>
              <a:t>Newsstream</a:t>
            </a:r>
            <a:br>
              <a:rPr lang="en-US" sz="5400" b="1" dirty="0">
                <a:solidFill>
                  <a:srgbClr val="224290"/>
                </a:solidFill>
                <a:latin typeface="Lato" panose="020F0502020204030203" pitchFamily="34" charset="0"/>
              </a:rPr>
            </a:br>
            <a:r>
              <a:rPr lang="en-US" sz="1300" b="1" dirty="0">
                <a:latin typeface="Lato" panose="020F0502020204030203" pitchFamily="34" charset="0"/>
              </a:rPr>
              <a:t>U.S. news featuring key national and regional sources including The New York Times, The Wall Street Journal, Washington Post, Los Angeles Times, Boston Globe, Newsday, and Chicago Tribune as well as over 80 Gannett titles. Content is updated daily. </a:t>
            </a: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t="764" b="764"/>
          <a:stretch/>
        </p:blipFill>
        <p:spPr>
          <a:xfrm>
            <a:off x="246783" y="757618"/>
            <a:ext cx="3016009" cy="959429"/>
          </a:xfrm>
          <a:prstGeom prst="rect">
            <a:avLst/>
          </a:prstGeom>
          <a:effectLst/>
        </p:spPr>
      </p:pic>
      <p:sp>
        <p:nvSpPr>
          <p:cNvPr id="13" name="Rectangle 12">
            <a:extLst>
              <a:ext uri="{FF2B5EF4-FFF2-40B4-BE49-F238E27FC236}">
                <a16:creationId xmlns:a16="http://schemas.microsoft.com/office/drawing/2014/main" id="{9F88C568-341B-CB2C-7426-40E0EE9F7A62}"/>
              </a:ext>
              <a:ext uri="{C183D7F6-B498-43B3-948B-1728B52AA6E4}">
                <adec:decorative xmlns:adec="http://schemas.microsoft.com/office/drawing/2017/decorative" val="1"/>
              </a:ext>
            </a:extLst>
          </p:cNvPr>
          <p:cNvSpPr/>
          <p:nvPr/>
        </p:nvSpPr>
        <p:spPr>
          <a:xfrm>
            <a:off x="81889" y="1813121"/>
            <a:ext cx="5025688" cy="20279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descr="Screenshot of the U.S. Newsstream search page with a highlighted &quot;Publications&quot; tab.">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0627" y="1875644"/>
            <a:ext cx="4824168" cy="1873618"/>
          </a:xfrm>
          <a:prstGeom prst="rect">
            <a:avLst/>
          </a:prstGeom>
          <a:effectLst/>
        </p:spPr>
      </p:pic>
      <p:sp>
        <p:nvSpPr>
          <p:cNvPr id="9" name="Text Placeholder 2">
            <a:extLst>
              <a:ext uri="{FF2B5EF4-FFF2-40B4-BE49-F238E27FC236}">
                <a16:creationId xmlns:a16="http://schemas.microsoft.com/office/drawing/2014/main" id="{CE45BA3F-054A-53D1-2BA7-503E3C5D68D6}"/>
              </a:ext>
            </a:extLst>
          </p:cNvPr>
          <p:cNvSpPr txBox="1">
            <a:spLocks/>
          </p:cNvSpPr>
          <p:nvPr/>
        </p:nvSpPr>
        <p:spPr>
          <a:xfrm>
            <a:off x="5329136" y="2021885"/>
            <a:ext cx="2226789" cy="638016"/>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1. From the resource’s home page, select Publications at the top of the page. </a:t>
            </a:r>
          </a:p>
        </p:txBody>
      </p:sp>
      <p:sp>
        <p:nvSpPr>
          <p:cNvPr id="16" name="Rectangle 15">
            <a:extLst>
              <a:ext uri="{FF2B5EF4-FFF2-40B4-BE49-F238E27FC236}">
                <a16:creationId xmlns:a16="http://schemas.microsoft.com/office/drawing/2014/main" id="{7BE47047-64E7-40F9-F9FF-35274240D924}"/>
              </a:ext>
              <a:ext uri="{C183D7F6-B498-43B3-948B-1728B52AA6E4}">
                <adec:decorative xmlns:adec="http://schemas.microsoft.com/office/drawing/2017/decorative" val="1"/>
              </a:ext>
            </a:extLst>
          </p:cNvPr>
          <p:cNvSpPr/>
          <p:nvPr/>
        </p:nvSpPr>
        <p:spPr>
          <a:xfrm>
            <a:off x="318649" y="3929036"/>
            <a:ext cx="4886783" cy="325259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descr="Publications search interface showing search results for &quot;New York Times&quot; in the U.S. Newsstream Collection.">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442353" y="4033510"/>
            <a:ext cx="4639374" cy="3104232"/>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5292827" y="3841047"/>
            <a:ext cx="2226789" cy="1041467"/>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2. From the Publication search, type in the name of the publication. Select Search. Select the name of the newspaper.</a:t>
            </a:r>
          </a:p>
        </p:txBody>
      </p:sp>
      <p:sp>
        <p:nvSpPr>
          <p:cNvPr id="12" name="Text Placeholder 2">
            <a:extLst>
              <a:ext uri="{FF2B5EF4-FFF2-40B4-BE49-F238E27FC236}">
                <a16:creationId xmlns:a16="http://schemas.microsoft.com/office/drawing/2014/main" id="{CE253797-0705-967C-3346-EDE20A342F94}"/>
              </a:ext>
            </a:extLst>
          </p:cNvPr>
          <p:cNvSpPr txBox="1">
            <a:spLocks/>
          </p:cNvSpPr>
          <p:nvPr/>
        </p:nvSpPr>
        <p:spPr>
          <a:xfrm>
            <a:off x="318649" y="7308481"/>
            <a:ext cx="3076626" cy="1340149"/>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200" dirty="0">
                <a:latin typeface="Lato" panose="020F0502020204030203" pitchFamily="34" charset="0"/>
              </a:rPr>
              <a:t>3. From the publication record, search within this publication by typing in a keyword or article title and selecting magnifying glass icon to search or browse specific issues by selecting date in dropdown menus for year, month and specific day.</a:t>
            </a:r>
          </a:p>
        </p:txBody>
      </p:sp>
      <p:sp>
        <p:nvSpPr>
          <p:cNvPr id="4" name="Rectangle 3">
            <a:extLst>
              <a:ext uri="{FF2B5EF4-FFF2-40B4-BE49-F238E27FC236}">
                <a16:creationId xmlns:a16="http://schemas.microsoft.com/office/drawing/2014/main" id="{95D678F4-3829-6ABD-5080-F1D2810100B2}"/>
              </a:ext>
              <a:ext uri="{C183D7F6-B498-43B3-948B-1728B52AA6E4}">
                <adec:decorative xmlns:adec="http://schemas.microsoft.com/office/drawing/2017/decorative" val="1"/>
              </a:ext>
            </a:extLst>
          </p:cNvPr>
          <p:cNvSpPr/>
          <p:nvPr/>
        </p:nvSpPr>
        <p:spPr>
          <a:xfrm>
            <a:off x="3446362" y="6541419"/>
            <a:ext cx="4160650" cy="210721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2" name="Picture Placeholder 4" descr="New York Times publication page in U.S. Newsstream, with search options and date of issue selection.">
            <a:extLst>
              <a:ext uri="{FF2B5EF4-FFF2-40B4-BE49-F238E27FC236}">
                <a16:creationId xmlns:a16="http://schemas.microsoft.com/office/drawing/2014/main" id="{C5A15879-DA86-CEAF-25A9-B04F3FFF2B05}"/>
              </a:ext>
              <a:ext uri="{C183D7F6-B498-43B3-948B-1728B52AA6E4}">
                <adec:decorative xmlns:adec="http://schemas.microsoft.com/office/drawing/2017/decorative" val="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583083" y="6583718"/>
            <a:ext cx="3887208" cy="2022612"/>
          </a:xfrm>
          <a:prstGeom prst="rect">
            <a:avLst/>
          </a:prstGeom>
          <a:effectLst/>
        </p:spPr>
      </p:pic>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91138" y="895784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72494" y="8957847"/>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928532" y="9025576"/>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0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0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568715"/>
            <a:ext cx="7772400" cy="489685"/>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Props1.xml><?xml version="1.0" encoding="utf-8"?>
<ds:datastoreItem xmlns:ds="http://schemas.openxmlformats.org/officeDocument/2006/customXml" ds:itemID="{F5CA85ED-AD2A-4C21-88FD-1D8E2FD27584}">
  <ds:schemaRefs>
    <ds:schemaRef ds:uri="http://schemas.microsoft.com/sharepoint/v3/contenttype/forms"/>
  </ds:schemaRefs>
</ds:datastoreItem>
</file>

<file path=customXml/itemProps2.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2276</TotalTime>
  <Words>169</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vt:lpstr>
      <vt:lpstr>Office 2013 - 2022 Theme</vt:lpstr>
      <vt:lpstr>Finding Publications in U.S. Newsstream U.S. news featuring key national and regional sources including The New York Times, The Wall Street Journal, Washington Post, Los Angeles Times, Boston Globe, Newsday, and Chicago Tribune as well as over 80 Gannett titles. Content is updated daily. </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108</cp:revision>
  <cp:lastPrinted>2019-03-27T14:23:35Z</cp:lastPrinted>
  <dcterms:created xsi:type="dcterms:W3CDTF">2018-05-16T19:14:47Z</dcterms:created>
  <dcterms:modified xsi:type="dcterms:W3CDTF">2026-04-10T20:34:33Z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