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89" autoAdjust="0"/>
    <p:restoredTop sz="96224" autoAdjust="0"/>
  </p:normalViewPr>
  <p:slideViewPr>
    <p:cSldViewPr snapToGrid="0">
      <p:cViewPr varScale="1">
        <p:scale>
          <a:sx n="73" d="100"/>
          <a:sy n="73" d="100"/>
        </p:scale>
        <p:origin x="3654" y="78"/>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7C34E91-643C-4E6C-9E27-8E8583F4B58C}" type="datetimeFigureOut">
              <a:rPr lang="en-US" smtClean="0"/>
              <a:t>4/1/2026</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33865D9-6A5F-4CA6-B48A-CAD40A5CFF85}" type="slidenum">
              <a:rPr lang="en-US" smtClean="0"/>
              <a:t>‹#›</a:t>
            </a:fld>
            <a:endParaRPr lang="en-US"/>
          </a:p>
        </p:txBody>
      </p:sp>
    </p:spTree>
    <p:extLst>
      <p:ext uri="{BB962C8B-B14F-4D97-AF65-F5344CB8AC3E}">
        <p14:creationId xmlns:p14="http://schemas.microsoft.com/office/powerpoint/2010/main" val="416341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3865D9-6A5F-4CA6-B48A-CAD40A5CFF85}" type="slidenum">
              <a:rPr lang="en-US" smtClean="0"/>
              <a:t>1</a:t>
            </a:fld>
            <a:endParaRPr lang="en-US"/>
          </a:p>
        </p:txBody>
      </p:sp>
    </p:spTree>
    <p:extLst>
      <p:ext uri="{BB962C8B-B14F-4D97-AF65-F5344CB8AC3E}">
        <p14:creationId xmlns:p14="http://schemas.microsoft.com/office/powerpoint/2010/main" val="279536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4/1/2026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wiscat.net/ext/validateglobal.php?cid=stwi&amp;lid=stwi&amp;dataid=2144" TargetMode="External"/><Relationship Id="rId13" Type="http://schemas.openxmlformats.org/officeDocument/2006/relationships/hyperlink" Target="https://www.wiscat.net/ext/validateglobal.php?cid=stwi&amp;lid=stwi&amp;dataid=764" TargetMode="External"/><Relationship Id="rId18" Type="http://schemas.openxmlformats.org/officeDocument/2006/relationships/hyperlink" Target="https://www.wiscat.net/ext/validateglobal.php?cid=stwi&amp;lid=stwi&amp;dataid=2216" TargetMode="External"/><Relationship Id="rId3" Type="http://schemas.openxmlformats.org/officeDocument/2006/relationships/image" Target="../media/image1.png"/><Relationship Id="rId21" Type="http://schemas.openxmlformats.org/officeDocument/2006/relationships/hyperlink" Target="https://badgerlink.dpi.wi.gov/resource/professional-development-collection" TargetMode="External"/><Relationship Id="rId7" Type="http://schemas.openxmlformats.org/officeDocument/2006/relationships/hyperlink" Target="https://badgerlink.dpi.wi.gov/resource/novelist-k-8" TargetMode="External"/><Relationship Id="rId12" Type="http://schemas.openxmlformats.org/officeDocument/2006/relationships/hyperlink" Target="https://badgerlink.dpi.wi.gov/resource/library-and-information-science-source" TargetMode="External"/><Relationship Id="rId17" Type="http://schemas.openxmlformats.org/officeDocument/2006/relationships/image" Target="../media/image5.png"/><Relationship Id="rId2" Type="http://schemas.openxmlformats.org/officeDocument/2006/relationships/notesSlide" Target="../notesSlides/notesSlide1.xml"/><Relationship Id="rId16" Type="http://schemas.openxmlformats.org/officeDocument/2006/relationships/hyperlink" Target="https://www.wiscat.net/ext/validateglobal.php?cid=stwi&amp;lid=stwi&amp;dataid=431" TargetMode="External"/><Relationship Id="rId20" Type="http://schemas.openxmlformats.org/officeDocument/2006/relationships/hyperlink" Target="https://badgerlink.dpi.wi.gov/resource/teachingbooks" TargetMode="External"/><Relationship Id="rId1" Type="http://schemas.openxmlformats.org/officeDocument/2006/relationships/slideLayout" Target="../slideLayouts/slideLayout1.xml"/><Relationship Id="rId6" Type="http://schemas.openxmlformats.org/officeDocument/2006/relationships/hyperlink" Target="https://badgerlink.dpi.wi.gov/resource/teachingbooks-libraries" TargetMode="External"/><Relationship Id="rId11" Type="http://schemas.openxmlformats.org/officeDocument/2006/relationships/hyperlink" Target="https://badgerlink.dpi.wi.gov/resource/novelist" TargetMode="External"/><Relationship Id="rId5" Type="http://schemas.openxmlformats.org/officeDocument/2006/relationships/image" Target="../media/image2.png"/><Relationship Id="rId15" Type="http://schemas.openxmlformats.org/officeDocument/2006/relationships/hyperlink" Target="https://badgerlink.dpi.wi.gov/resource/masterfile-complete" TargetMode="External"/><Relationship Id="rId23" Type="http://schemas.openxmlformats.org/officeDocument/2006/relationships/image" Target="../media/image8.jpeg"/><Relationship Id="rId10" Type="http://schemas.openxmlformats.org/officeDocument/2006/relationships/hyperlink" Target="https://badgerlink.dpi.wi.gov/resource/britannica-school-elementary" TargetMode="External"/><Relationship Id="rId19" Type="http://schemas.openxmlformats.org/officeDocument/2006/relationships/image" Target="../media/image6.png"/><Relationship Id="rId4" Type="http://schemas.openxmlformats.org/officeDocument/2006/relationships/hyperlink" Target="https://www.wiscat.net/ext/validateglobal.php?cid=stwi&amp;lid=stwi&amp;dataid=2263" TargetMode="External"/><Relationship Id="rId9" Type="http://schemas.openxmlformats.org/officeDocument/2006/relationships/image" Target="../media/image3.png"/><Relationship Id="rId14" Type="http://schemas.openxmlformats.org/officeDocument/2006/relationships/image" Target="../media/image4.png"/><Relationship Id="rId2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0"/>
            <a:ext cx="7783731" cy="392906"/>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241686" y="381832"/>
            <a:ext cx="4422079" cy="1231854"/>
          </a:xfrm>
        </p:spPr>
        <p:txBody>
          <a:bodyPr>
            <a:normAutofit fontScale="90000"/>
          </a:bodyPr>
          <a:lstStyle/>
          <a:p>
            <a:pPr algn="l">
              <a:spcAft>
                <a:spcPts val="1200"/>
              </a:spcAft>
            </a:pPr>
            <a:r>
              <a:rPr lang="en-US" sz="2000" b="1" dirty="0">
                <a:solidFill>
                  <a:srgbClr val="224290"/>
                </a:solidFill>
                <a:latin typeface="Lato" panose="020F0502020204030203" pitchFamily="34" charset="0"/>
              </a:rPr>
              <a:t>Youth Services Resource Guide</a:t>
            </a:r>
            <a:br>
              <a:rPr lang="en-US" sz="5400" b="1" dirty="0">
                <a:solidFill>
                  <a:srgbClr val="224290"/>
                </a:solidFill>
                <a:latin typeface="Lato" panose="020F0502020204030203" pitchFamily="34" charset="0"/>
              </a:rPr>
            </a:br>
            <a:r>
              <a:rPr lang="en-US" sz="1600" b="1" dirty="0">
                <a:latin typeface="Lato" panose="020F0502020204030203" pitchFamily="34" charset="0"/>
              </a:rPr>
              <a:t>Find a great collection of resources for your Youth Services work at the public library. Check out resources on programming ideas, reading recommendations, and professional literature. </a:t>
            </a:r>
            <a:endParaRPr lang="en-US" sz="2000" b="1" dirty="0">
              <a:latin typeface="Lato" panose="020F0502020204030203" pitchFamily="34" charset="0"/>
            </a:endParaRP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t="764" b="764"/>
          <a:stretch/>
        </p:blipFill>
        <p:spPr>
          <a:xfrm>
            <a:off x="225676" y="525068"/>
            <a:ext cx="3016009" cy="959429"/>
          </a:xfrm>
          <a:prstGeom prst="rect">
            <a:avLst/>
          </a:prstGeom>
          <a:effectLst/>
        </p:spPr>
      </p:pic>
      <p:sp>
        <p:nvSpPr>
          <p:cNvPr id="15" name="Rectangle 14">
            <a:extLst>
              <a:ext uri="{FF2B5EF4-FFF2-40B4-BE49-F238E27FC236}">
                <a16:creationId xmlns:a16="http://schemas.microsoft.com/office/drawing/2014/main" id="{809FB748-45E6-4660-2373-27F7217583AC}"/>
              </a:ext>
              <a:ext uri="{C183D7F6-B498-43B3-948B-1728B52AA6E4}">
                <adec:decorative xmlns:adec="http://schemas.microsoft.com/office/drawing/2017/decorative" val="1"/>
              </a:ext>
            </a:extLst>
          </p:cNvPr>
          <p:cNvSpPr/>
          <p:nvPr/>
        </p:nvSpPr>
        <p:spPr>
          <a:xfrm>
            <a:off x="119965" y="1665707"/>
            <a:ext cx="7543800" cy="9438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a:hlinkClick r:id="rId4"/>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99966" y="5324644"/>
            <a:ext cx="1759493" cy="733122"/>
          </a:xfrm>
          <a:prstGeom prst="rect">
            <a:avLst/>
          </a:prstGeom>
          <a:effectLst/>
        </p:spPr>
      </p:pic>
      <p:sp>
        <p:nvSpPr>
          <p:cNvPr id="9" name="Text Placeholder 2">
            <a:extLst>
              <a:ext uri="{FF2B5EF4-FFF2-40B4-BE49-F238E27FC236}">
                <a16:creationId xmlns:a16="http://schemas.microsoft.com/office/drawing/2014/main" id="{CE45BA3F-054A-53D1-2BA7-503E3C5D68D6}"/>
              </a:ext>
            </a:extLst>
          </p:cNvPr>
          <p:cNvSpPr txBox="1">
            <a:spLocks/>
          </p:cNvSpPr>
          <p:nvPr/>
        </p:nvSpPr>
        <p:spPr>
          <a:xfrm>
            <a:off x="2206177" y="1823638"/>
            <a:ext cx="5408730" cy="292384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600" b="1" dirty="0">
                <a:latin typeface="Lato" panose="020F0502020204030203" pitchFamily="34" charset="0"/>
              </a:rPr>
              <a:t>For Programming Ideas</a:t>
            </a:r>
          </a:p>
          <a:p>
            <a:pPr marL="0" indent="0">
              <a:lnSpc>
                <a:spcPct val="100000"/>
              </a:lnSpc>
              <a:spcBef>
                <a:spcPts val="0"/>
              </a:spcBef>
              <a:buNone/>
            </a:pPr>
            <a:r>
              <a:rPr lang="en-US" sz="1300" dirty="0">
                <a:latin typeface="Lato" panose="020F0502020204030203" pitchFamily="34" charset="0"/>
              </a:rPr>
              <a:t>TeachingBooks for Libraries contains resources that engage and inspire readers, including resources for youth services library programming, summer reading title lists and activity kits, and tools to complement your work to enhance diversity in your library collections. </a:t>
            </a:r>
          </a:p>
          <a:p>
            <a:pPr marL="0" indent="0">
              <a:lnSpc>
                <a:spcPct val="100000"/>
              </a:lnSpc>
              <a:spcBef>
                <a:spcPts val="0"/>
              </a:spcBef>
              <a:buNone/>
            </a:pPr>
            <a:r>
              <a:rPr lang="en-US" sz="1300" dirty="0">
                <a:latin typeface="Lato" panose="020F0502020204030203" pitchFamily="34" charset="0"/>
                <a:hlinkClick r:id="rId6"/>
              </a:rPr>
              <a:t>Details and how to use</a:t>
            </a:r>
            <a:r>
              <a:rPr lang="en-US" sz="1300" dirty="0">
                <a:latin typeface="Lato" panose="020F0502020204030203" pitchFamily="34" charset="0"/>
              </a:rPr>
              <a:t>.</a:t>
            </a:r>
          </a:p>
          <a:p>
            <a:pPr marL="0" indent="0">
              <a:lnSpc>
                <a:spcPct val="100000"/>
              </a:lnSpc>
              <a:spcBef>
                <a:spcPts val="0"/>
              </a:spcBef>
              <a:buNone/>
            </a:pPr>
            <a:endParaRPr lang="en-US" sz="1300" dirty="0">
              <a:latin typeface="Lato" panose="020F0502020204030203" pitchFamily="34" charset="0"/>
            </a:endParaRPr>
          </a:p>
          <a:p>
            <a:pPr marL="0" indent="0">
              <a:lnSpc>
                <a:spcPct val="100000"/>
              </a:lnSpc>
              <a:spcBef>
                <a:spcPts val="0"/>
              </a:spcBef>
              <a:buNone/>
            </a:pPr>
            <a:endParaRPr lang="en-US" sz="1300" dirty="0">
              <a:latin typeface="Lato" panose="020F0502020204030203" pitchFamily="34" charset="0"/>
            </a:endParaRPr>
          </a:p>
          <a:p>
            <a:pPr marL="0" indent="0">
              <a:lnSpc>
                <a:spcPct val="100000"/>
              </a:lnSpc>
              <a:spcBef>
                <a:spcPts val="0"/>
              </a:spcBef>
              <a:buNone/>
            </a:pPr>
            <a:r>
              <a:rPr lang="en-US" sz="1300" dirty="0" err="1">
                <a:latin typeface="Lato" panose="020F0502020204030203" pitchFamily="34" charset="0"/>
              </a:rPr>
              <a:t>NoveList</a:t>
            </a:r>
            <a:r>
              <a:rPr lang="en-US" sz="1300" dirty="0">
                <a:latin typeface="Lato" panose="020F0502020204030203" pitchFamily="34" charset="0"/>
              </a:rPr>
              <a:t> K-8 provides fiction reading recommendations, as well as read-</a:t>
            </a:r>
            <a:r>
              <a:rPr lang="en-US" sz="1300" dirty="0" err="1">
                <a:latin typeface="Lato" panose="020F0502020204030203" pitchFamily="34" charset="0"/>
              </a:rPr>
              <a:t>alikes</a:t>
            </a:r>
            <a:r>
              <a:rPr lang="en-US" sz="1300" dirty="0">
                <a:latin typeface="Lato" panose="020F0502020204030203" pitchFamily="34" charset="0"/>
              </a:rPr>
              <a:t>, genre guides, reading lists, and articles on reader’s advisory, all provided by librarians and book experts. </a:t>
            </a:r>
            <a:r>
              <a:rPr lang="en-US" sz="1300" dirty="0" err="1">
                <a:latin typeface="Lato" panose="020F0502020204030203" pitchFamily="34" charset="0"/>
              </a:rPr>
              <a:t>NoveList</a:t>
            </a:r>
            <a:r>
              <a:rPr lang="en-US" sz="1300" dirty="0">
                <a:latin typeface="Lato" panose="020F0502020204030203" pitchFamily="34" charset="0"/>
              </a:rPr>
              <a:t> K-8 contains all the features of </a:t>
            </a:r>
            <a:r>
              <a:rPr lang="en-US" sz="1300" dirty="0" err="1">
                <a:latin typeface="Lato" panose="020F0502020204030203" pitchFamily="34" charset="0"/>
              </a:rPr>
              <a:t>NoveList</a:t>
            </a:r>
            <a:r>
              <a:rPr lang="en-US" sz="1300" dirty="0">
                <a:latin typeface="Lato" panose="020F0502020204030203" pitchFamily="34" charset="0"/>
              </a:rPr>
              <a:t> but just for younger readers and those that work with them! Sort titles by teen, ages 9-12, and ages 08. </a:t>
            </a:r>
          </a:p>
          <a:p>
            <a:pPr marL="0" indent="0">
              <a:lnSpc>
                <a:spcPct val="100000"/>
              </a:lnSpc>
              <a:spcBef>
                <a:spcPts val="0"/>
              </a:spcBef>
              <a:buNone/>
            </a:pPr>
            <a:r>
              <a:rPr lang="en-US" sz="1300" dirty="0">
                <a:latin typeface="Lato" panose="020F0502020204030203" pitchFamily="34" charset="0"/>
                <a:hlinkClick r:id="rId7"/>
              </a:rPr>
              <a:t>Details and how to use</a:t>
            </a:r>
            <a:r>
              <a:rPr lang="en-US" sz="1300" dirty="0">
                <a:latin typeface="Lato" panose="020F0502020204030203" pitchFamily="34" charset="0"/>
              </a:rPr>
              <a:t>.</a:t>
            </a:r>
            <a:endParaRPr lang="en-US" sz="1300" b="1" dirty="0">
              <a:latin typeface="Lato" panose="020F0502020204030203" pitchFamily="34" charset="0"/>
            </a:endParaRPr>
          </a:p>
        </p:txBody>
      </p:sp>
      <p:sp>
        <p:nvSpPr>
          <p:cNvPr id="12" name="Rectangle 11">
            <a:extLst>
              <a:ext uri="{FF2B5EF4-FFF2-40B4-BE49-F238E27FC236}">
                <a16:creationId xmlns:a16="http://schemas.microsoft.com/office/drawing/2014/main" id="{BB919040-3693-3E38-3AD9-821912C1BAB8}"/>
              </a:ext>
              <a:ext uri="{C183D7F6-B498-43B3-948B-1728B52AA6E4}">
                <adec:decorative xmlns:adec="http://schemas.microsoft.com/office/drawing/2017/decorative" val="1"/>
              </a:ext>
            </a:extLst>
          </p:cNvPr>
          <p:cNvSpPr/>
          <p:nvPr/>
        </p:nvSpPr>
        <p:spPr>
          <a:xfrm>
            <a:off x="113439" y="4799504"/>
            <a:ext cx="7543800" cy="8966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a:hlinkClick r:id="rId8"/>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66215" y="6596192"/>
            <a:ext cx="1826996" cy="532874"/>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2245931" y="5057384"/>
            <a:ext cx="5408731" cy="130897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600" b="1" dirty="0">
                <a:latin typeface="Lato" panose="020F0502020204030203" pitchFamily="34" charset="0"/>
              </a:rPr>
              <a:t>For Professional Learning</a:t>
            </a:r>
          </a:p>
          <a:p>
            <a:pPr marL="0" indent="0">
              <a:lnSpc>
                <a:spcPct val="100000"/>
              </a:lnSpc>
              <a:spcBef>
                <a:spcPts val="0"/>
              </a:spcBef>
              <a:buNone/>
            </a:pPr>
            <a:r>
              <a:rPr lang="en-US" sz="1300" dirty="0">
                <a:latin typeface="Lato" panose="020F0502020204030203" pitchFamily="34" charset="0"/>
              </a:rPr>
              <a:t>Library and Information Science Source provides cover-to-cover indexing, abstracting, and full text for key library and information science periodicals, including Booklist, Children &amp; Libraries, Library Journal, Library Technology Reports, Reference &amp; User Services Quarterly, and School Library Journal. </a:t>
            </a:r>
            <a:r>
              <a:rPr lang="en-US" sz="1300" dirty="0">
                <a:latin typeface="Lato" panose="020F0502020204030203" pitchFamily="34" charset="0"/>
                <a:hlinkClick r:id="rId10"/>
              </a:rPr>
              <a:t>Details </a:t>
            </a:r>
            <a:r>
              <a:rPr lang="en-US" sz="1300" dirty="0">
                <a:latin typeface="Lato" panose="020F0502020204030203" pitchFamily="34" charset="0"/>
                <a:hlinkClick r:id="rId11"/>
              </a:rPr>
              <a:t>and</a:t>
            </a:r>
            <a:r>
              <a:rPr lang="en-US" sz="1300" dirty="0">
                <a:latin typeface="Lato" panose="020F0502020204030203" pitchFamily="34" charset="0"/>
                <a:hlinkClick r:id="rId12"/>
              </a:rPr>
              <a:t> how to use</a:t>
            </a:r>
            <a:r>
              <a:rPr lang="en-US" sz="1300" dirty="0">
                <a:latin typeface="Lato" panose="020F0502020204030203" pitchFamily="34" charset="0"/>
              </a:rPr>
              <a:t>.</a:t>
            </a:r>
            <a:endParaRPr lang="en-US" sz="1300" b="1" dirty="0">
              <a:latin typeface="Lato" panose="020F0502020204030203" pitchFamily="34" charset="0"/>
            </a:endParaRPr>
          </a:p>
          <a:p>
            <a:pPr marL="0" indent="0">
              <a:lnSpc>
                <a:spcPct val="100000"/>
              </a:lnSpc>
              <a:spcBef>
                <a:spcPts val="0"/>
              </a:spcBef>
              <a:buNone/>
            </a:pPr>
            <a:r>
              <a:rPr lang="en-US" sz="1800" dirty="0">
                <a:latin typeface="Lato" panose="020F0502020204030203" pitchFamily="34" charset="0"/>
              </a:rPr>
              <a:t> </a:t>
            </a:r>
          </a:p>
        </p:txBody>
      </p:sp>
      <p:pic>
        <p:nvPicPr>
          <p:cNvPr id="1032" name="Picture Placeholder 4" descr="NoveList K-8 logo.">
            <a:hlinkClick r:id="rId13"/>
            <a:extLst>
              <a:ext uri="{FF2B5EF4-FFF2-40B4-BE49-F238E27FC236}">
                <a16:creationId xmlns:a16="http://schemas.microsoft.com/office/drawing/2014/main" id="{38C2B0DC-6708-D999-93E4-926E39913B3D}"/>
              </a:ext>
              <a:ext uri="{C183D7F6-B498-43B3-948B-1728B52AA6E4}">
                <adec:decorative xmlns:adec="http://schemas.microsoft.com/office/drawing/2017/decorative" val="0"/>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57493" y="3463363"/>
            <a:ext cx="1964313" cy="575544"/>
          </a:xfrm>
          <a:prstGeom prst="rect">
            <a:avLst/>
          </a:prstGeom>
          <a:effectLst/>
        </p:spPr>
      </p:pic>
      <p:sp>
        <p:nvSpPr>
          <p:cNvPr id="11" name="Text Placeholder 2">
            <a:extLst>
              <a:ext uri="{FF2B5EF4-FFF2-40B4-BE49-F238E27FC236}">
                <a16:creationId xmlns:a16="http://schemas.microsoft.com/office/drawing/2014/main" id="{CB68F7F1-3434-0D79-7830-0A8A33CDDFD7}"/>
              </a:ext>
            </a:extLst>
          </p:cNvPr>
          <p:cNvSpPr txBox="1">
            <a:spLocks/>
          </p:cNvSpPr>
          <p:nvPr/>
        </p:nvSpPr>
        <p:spPr>
          <a:xfrm>
            <a:off x="2245931" y="6547570"/>
            <a:ext cx="5417834" cy="90730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300" dirty="0" err="1">
                <a:latin typeface="Lato" panose="020F0502020204030203" pitchFamily="34" charset="0"/>
              </a:rPr>
              <a:t>MasterFILE</a:t>
            </a:r>
            <a:r>
              <a:rPr lang="en-US" sz="1300" dirty="0">
                <a:latin typeface="Lato" panose="020F0502020204030203" pitchFamily="34" charset="0"/>
              </a:rPr>
              <a:t> Complete contains popular full text magazines, reference books and other sources from the world’s leading publishers including titles for youth such as Boys’ Life, Girls’ Life, Highlights, Jack &amp; Jill, National Geographic Kids, and New Moon Girls.  </a:t>
            </a:r>
            <a:r>
              <a:rPr lang="en-US" sz="1300" dirty="0">
                <a:latin typeface="Lato" panose="020F0502020204030203" pitchFamily="34" charset="0"/>
                <a:hlinkClick r:id="rId15"/>
              </a:rPr>
              <a:t>Details and how to use</a:t>
            </a:r>
            <a:r>
              <a:rPr lang="en-US" sz="1300" dirty="0">
                <a:latin typeface="Lato" panose="020F0502020204030203" pitchFamily="34" charset="0"/>
              </a:rPr>
              <a:t>.</a:t>
            </a:r>
            <a:endParaRPr lang="en-US" sz="1300" b="1" dirty="0">
              <a:latin typeface="Lato" panose="020F0502020204030203" pitchFamily="34" charset="0"/>
            </a:endParaRPr>
          </a:p>
        </p:txBody>
      </p:sp>
      <p:pic>
        <p:nvPicPr>
          <p:cNvPr id="1033" name="Picture Placeholder 4">
            <a:hlinkClick r:id="rId16"/>
            <a:extLst>
              <a:ext uri="{FF2B5EF4-FFF2-40B4-BE49-F238E27FC236}">
                <a16:creationId xmlns:a16="http://schemas.microsoft.com/office/drawing/2014/main" id="{63647976-258E-2C64-DE44-FF1CBD4E5B41}"/>
              </a:ext>
              <a:ext uri="{C183D7F6-B498-43B3-948B-1728B52AA6E4}">
                <adec:decorative xmlns:adec="http://schemas.microsoft.com/office/drawing/2017/decorative" val="0"/>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239778" y="7664614"/>
            <a:ext cx="1810056" cy="527933"/>
          </a:xfrm>
          <a:prstGeom prst="rect">
            <a:avLst/>
          </a:prstGeom>
          <a:effectLst/>
        </p:spPr>
      </p:pic>
      <p:pic>
        <p:nvPicPr>
          <p:cNvPr id="1034" name="Picture Placeholder 4" descr="TeachingBooks for Libraries logo.">
            <a:hlinkClick r:id="rId18"/>
            <a:extLst>
              <a:ext uri="{FF2B5EF4-FFF2-40B4-BE49-F238E27FC236}">
                <a16:creationId xmlns:a16="http://schemas.microsoft.com/office/drawing/2014/main" id="{79505063-B20D-8FEB-C2B1-8A0BCE8F87ED}"/>
              </a:ext>
              <a:ext uri="{C183D7F6-B498-43B3-948B-1728B52AA6E4}">
                <adec:decorative xmlns:adec="http://schemas.microsoft.com/office/drawing/2017/decorative" val="0"/>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85257" y="2096181"/>
            <a:ext cx="2128793" cy="513379"/>
          </a:xfrm>
          <a:prstGeom prst="rect">
            <a:avLst/>
          </a:prstGeom>
          <a:effectLst/>
        </p:spPr>
      </p:pic>
      <p:sp>
        <p:nvSpPr>
          <p:cNvPr id="14" name="Text Placeholder 2">
            <a:extLst>
              <a:ext uri="{FF2B5EF4-FFF2-40B4-BE49-F238E27FC236}">
                <a16:creationId xmlns:a16="http://schemas.microsoft.com/office/drawing/2014/main" id="{C5DB6CC2-9FAE-8D0F-F871-B4EA8F9699FC}"/>
              </a:ext>
            </a:extLst>
          </p:cNvPr>
          <p:cNvSpPr txBox="1">
            <a:spLocks/>
          </p:cNvSpPr>
          <p:nvPr/>
        </p:nvSpPr>
        <p:spPr>
          <a:xfrm>
            <a:off x="2214050" y="7615452"/>
            <a:ext cx="5427318" cy="1078849"/>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300" dirty="0">
                <a:latin typeface="Lato" panose="020F0502020204030203" pitchFamily="34" charset="0"/>
              </a:rPr>
              <a:t>Professional Development Collection is a collection of over 300 full-text, peer-reviewed education journal including Education, Education Digest, Education Week, Educational Leadership, Journal of Education, </a:t>
            </a:r>
            <a:r>
              <a:rPr lang="en-US" sz="1300" dirty="0" err="1">
                <a:latin typeface="Lato" panose="020F0502020204030203" pitchFamily="34" charset="0"/>
              </a:rPr>
              <a:t>Joural</a:t>
            </a:r>
            <a:r>
              <a:rPr lang="en-US" sz="1300" dirty="0">
                <a:latin typeface="Lato" panose="020F0502020204030203" pitchFamily="34" charset="0"/>
              </a:rPr>
              <a:t> of Educational Research, and Reading Teacher. </a:t>
            </a:r>
          </a:p>
          <a:p>
            <a:pPr marL="0" indent="0">
              <a:lnSpc>
                <a:spcPct val="100000"/>
              </a:lnSpc>
              <a:spcBef>
                <a:spcPts val="0"/>
              </a:spcBef>
              <a:buNone/>
            </a:pPr>
            <a:r>
              <a:rPr lang="en-US" sz="1300" dirty="0">
                <a:latin typeface="Lato" panose="020F0502020204030203" pitchFamily="34" charset="0"/>
                <a:hlinkClick r:id="rId20"/>
              </a:rPr>
              <a:t>Details and </a:t>
            </a:r>
            <a:r>
              <a:rPr lang="en-US" sz="1300" dirty="0">
                <a:latin typeface="Lato" panose="020F0502020204030203" pitchFamily="34" charset="0"/>
                <a:hlinkClick r:id="rId21"/>
              </a:rPr>
              <a:t>how</a:t>
            </a:r>
            <a:r>
              <a:rPr lang="en-US" sz="1300" dirty="0">
                <a:latin typeface="Lato" panose="020F0502020204030203" pitchFamily="34" charset="0"/>
                <a:hlinkClick r:id="rId20"/>
              </a:rPr>
              <a:t> to use.</a:t>
            </a:r>
            <a:r>
              <a:rPr lang="en-US" sz="1300" dirty="0">
                <a:latin typeface="Lato" panose="020F0502020204030203" pitchFamily="34" charset="0"/>
              </a:rPr>
              <a:t> </a:t>
            </a:r>
            <a:endParaRPr lang="en-US" sz="1300" b="1" dirty="0">
              <a:latin typeface="Lato" panose="020F0502020204030203" pitchFamily="34" charset="0"/>
            </a:endParaRPr>
          </a:p>
          <a:p>
            <a:pPr marL="0" indent="0">
              <a:lnSpc>
                <a:spcPct val="100000"/>
              </a:lnSpc>
              <a:spcBef>
                <a:spcPts val="0"/>
              </a:spcBef>
              <a:buNone/>
            </a:pPr>
            <a:r>
              <a:rPr lang="en-US" sz="1300" dirty="0">
                <a:latin typeface="Lato" panose="020F0502020204030203" pitchFamily="34" charset="0"/>
              </a:rPr>
              <a:t> </a:t>
            </a:r>
          </a:p>
        </p:txBody>
      </p:sp>
      <p:sp>
        <p:nvSpPr>
          <p:cNvPr id="19" name="Rectangle 18">
            <a:extLst>
              <a:ext uri="{FF2B5EF4-FFF2-40B4-BE49-F238E27FC236}">
                <a16:creationId xmlns:a16="http://schemas.microsoft.com/office/drawing/2014/main" id="{E042A2AD-57EC-E1FB-76C7-B5506BDB0C8B}"/>
              </a:ext>
              <a:ext uri="{C183D7F6-B498-43B3-948B-1728B52AA6E4}">
                <adec:decorative xmlns:adec="http://schemas.microsoft.com/office/drawing/2017/decorative" val="1"/>
              </a:ext>
            </a:extLst>
          </p:cNvPr>
          <p:cNvSpPr/>
          <p:nvPr/>
        </p:nvSpPr>
        <p:spPr>
          <a:xfrm>
            <a:off x="119965" y="8835983"/>
            <a:ext cx="7543800" cy="8601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22">
            <a:extLst>
              <a:ext uri="{28A0092B-C50C-407E-A947-70E740481C1C}">
                <a14:useLocalDpi xmlns:a14="http://schemas.microsoft.com/office/drawing/2010/main" val="0"/>
              </a:ext>
            </a:extLst>
          </a:blip>
          <a:srcRect/>
          <a:stretch/>
        </p:blipFill>
        <p:spPr>
          <a:xfrm>
            <a:off x="113439" y="905118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23">
            <a:extLst>
              <a:ext uri="{28A0092B-C50C-407E-A947-70E740481C1C}">
                <a14:useLocalDpi xmlns:a14="http://schemas.microsoft.com/office/drawing/2010/main" val="0"/>
              </a:ext>
            </a:extLst>
          </a:blip>
          <a:srcRect/>
          <a:stretch/>
        </p:blipFill>
        <p:spPr>
          <a:xfrm>
            <a:off x="2546494" y="9103208"/>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885339" y="9051187"/>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2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2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704832"/>
            <a:ext cx="7772400" cy="353568"/>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Props1.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CA85ED-AD2A-4C21-88FD-1D8E2FD27584}">
  <ds:schemaRefs>
    <ds:schemaRef ds:uri="http://schemas.microsoft.com/sharepoint/v3/contenttype/forms"/>
  </ds:schemaRefs>
</ds:datastoreItem>
</file>

<file path=customXml/itemProps3.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1526</TotalTime>
  <Words>336</Words>
  <Application>Microsoft Office PowerPoint</Application>
  <PresentationFormat>Custom</PresentationFormat>
  <Paragraphs>17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Lato</vt:lpstr>
      <vt:lpstr>Office 2013 - 2022 Theme</vt:lpstr>
      <vt:lpstr>Youth Services Resource Guide Find a great collection of resources for your Youth Services work at the public library. Check out resources on programming ideas, reading recommendations, and professional literature. </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114</cp:revision>
  <cp:lastPrinted>2019-03-27T14:23:35Z</cp:lastPrinted>
  <dcterms:created xsi:type="dcterms:W3CDTF">2018-05-16T19:14:47Z</dcterms:created>
  <dcterms:modified xsi:type="dcterms:W3CDTF">2026-04-01T17:01:29Z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