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7772400" cy="10058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  <p15:guide id="3" orient="horz" pos="3161" userDrawn="1">
          <p15:clr>
            <a:srgbClr val="A4A3A4"/>
          </p15:clr>
        </p15:guide>
        <p15:guide id="4" pos="46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A3C"/>
    <a:srgbClr val="1E824C"/>
    <a:srgbClr val="009939"/>
    <a:srgbClr val="0066CC"/>
    <a:srgbClr val="22429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4" autoAdjust="0"/>
    <p:restoredTop sz="96224" autoAdjust="0"/>
  </p:normalViewPr>
  <p:slideViewPr>
    <p:cSldViewPr snapToGrid="0">
      <p:cViewPr varScale="1">
        <p:scale>
          <a:sx n="73" d="100"/>
          <a:sy n="73" d="100"/>
        </p:scale>
        <p:origin x="2820" y="78"/>
      </p:cViewPr>
      <p:guideLst>
        <p:guide orient="horz" pos="3168"/>
        <p:guide pos="2448"/>
        <p:guide orient="horz" pos="3161"/>
        <p:guide pos="46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0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96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13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8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7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3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8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4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3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F7F5D-7515-4066-8594-40A7256452A9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17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"/>
            <a:ext cx="7772400" cy="489684"/>
          </a:xfrm>
          <a:prstGeom prst="rect">
            <a:avLst/>
          </a:prstGeom>
          <a:solidFill>
            <a:srgbClr val="99C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 dirty="0"/>
          </a:p>
        </p:txBody>
      </p:sp>
      <p:sp>
        <p:nvSpPr>
          <p:cNvPr id="6" name="Title 13">
            <a:extLst>
              <a:ext uri="{FF2B5EF4-FFF2-40B4-BE49-F238E27FC236}">
                <a16:creationId xmlns:a16="http://schemas.microsoft.com/office/drawing/2014/main" id="{F00B025D-EDF3-A5B6-A10C-4C0CC2CBBE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5275" y="696632"/>
            <a:ext cx="4262825" cy="1020415"/>
          </a:xfrm>
        </p:spPr>
        <p:txBody>
          <a:bodyPr>
            <a:normAutofit fontScale="90000"/>
          </a:bodyPr>
          <a:lstStyle/>
          <a:p>
            <a:pPr algn="l"/>
            <a:r>
              <a:rPr lang="en-US" sz="2200" b="1" dirty="0">
                <a:solidFill>
                  <a:srgbClr val="224290"/>
                </a:solidFill>
                <a:latin typeface="Lato" panose="020F0502020204030203" pitchFamily="34" charset="0"/>
              </a:rPr>
              <a:t>Archive of Wisconsin Newspapers</a:t>
            </a:r>
            <a:br>
              <a:rPr lang="en-US" sz="5400" b="1" dirty="0">
                <a:solidFill>
                  <a:srgbClr val="224290"/>
                </a:solidFill>
                <a:latin typeface="Lato" panose="020F0502020204030203" pitchFamily="34" charset="0"/>
              </a:rPr>
            </a:br>
            <a:r>
              <a:rPr lang="en-US" sz="1800" b="1" dirty="0">
                <a:latin typeface="Lato" panose="020F0502020204030203" pitchFamily="34" charset="0"/>
              </a:rPr>
              <a:t>Full text daily and weekly Wisconsin newspapers from 2005 to 60 days ago, plus newspapers from the 1800s and 1900s.</a:t>
            </a:r>
          </a:p>
        </p:txBody>
      </p:sp>
      <p:pic>
        <p:nvPicPr>
          <p:cNvPr id="7" name="Picture Placeholder 4" descr="Badgerlink logo.">
            <a:extLst>
              <a:ext uri="{FF2B5EF4-FFF2-40B4-BE49-F238E27FC236}">
                <a16:creationId xmlns:a16="http://schemas.microsoft.com/office/drawing/2014/main" id="{07126B32-06F8-C746-0ACB-403F341A487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" b="764"/>
          <a:stretch/>
        </p:blipFill>
        <p:spPr>
          <a:xfrm>
            <a:off x="246783" y="757618"/>
            <a:ext cx="3016009" cy="959429"/>
          </a:xfrm>
          <a:prstGeom prst="rect">
            <a:avLst/>
          </a:prstGeom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F88C568-341B-CB2C-7426-40E0EE9F7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889" y="1863870"/>
            <a:ext cx="5489170" cy="3387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1029" name="Picture Placeholder 4">
            <a:extLst>
              <a:ext uri="{FF2B5EF4-FFF2-40B4-BE49-F238E27FC236}">
                <a16:creationId xmlns:a16="http://schemas.microsoft.com/office/drawing/2014/main" id="{B5919317-470F-8894-764C-44FF8F2ACF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716" y="2003062"/>
            <a:ext cx="5275496" cy="3103632"/>
          </a:xfrm>
          <a:prstGeom prst="rect">
            <a:avLst/>
          </a:prstGeom>
          <a:effectLst/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E45BA3F-054A-53D1-2BA7-503E3C5D68D6}"/>
              </a:ext>
            </a:extLst>
          </p:cNvPr>
          <p:cNvSpPr txBox="1">
            <a:spLocks/>
          </p:cNvSpPr>
          <p:nvPr/>
        </p:nvSpPr>
        <p:spPr>
          <a:xfrm>
            <a:off x="5641960" y="1923993"/>
            <a:ext cx="1989813" cy="172563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>
                <a:latin typeface="Lato" panose="020F0502020204030203" pitchFamily="34" charset="0"/>
              </a:rPr>
              <a:t>1. On the home page, newspapers from 2005 to 60 days ago will be searched. If you wish to search historical newspapers, click Search Historical Newspapers button in the upper right corner.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5F0508F-FEDA-582A-C26F-18CD1A8CA7D2}"/>
              </a:ext>
            </a:extLst>
          </p:cNvPr>
          <p:cNvSpPr txBox="1">
            <a:spLocks/>
          </p:cNvSpPr>
          <p:nvPr/>
        </p:nvSpPr>
        <p:spPr>
          <a:xfrm>
            <a:off x="5600545" y="3700915"/>
            <a:ext cx="1986891" cy="88963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>
                <a:latin typeface="Lato" panose="020F0502020204030203" pitchFamily="34" charset="0"/>
              </a:rPr>
              <a:t>2. Lower down the page, all newspaper titles are selected to be searched by default. 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253797-0705-967C-3346-EDE20A342F94}"/>
              </a:ext>
            </a:extLst>
          </p:cNvPr>
          <p:cNvSpPr txBox="1">
            <a:spLocks/>
          </p:cNvSpPr>
          <p:nvPr/>
        </p:nvSpPr>
        <p:spPr>
          <a:xfrm>
            <a:off x="5644883" y="4649536"/>
            <a:ext cx="1986890" cy="104146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>
                <a:latin typeface="Lato" panose="020F0502020204030203" pitchFamily="34" charset="0"/>
              </a:rPr>
              <a:t>3. If you do not want to search all newspaper titles, remove checkboxes from all newspaper titles by selecting Uncheck all.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E47047-64E7-40F9-F9FF-35274240D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538" y="5465630"/>
            <a:ext cx="5436521" cy="32864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1031" name="Picture Placeholder 4" descr="A newspaper front page titled &quot;Sauk Prairie Star&quot; with articles and a digital interface displaying text options.">
            <a:extLst>
              <a:ext uri="{FF2B5EF4-FFF2-40B4-BE49-F238E27FC236}">
                <a16:creationId xmlns:a16="http://schemas.microsoft.com/office/drawing/2014/main" id="{940E8792-3F19-BB85-C83B-F7156855AF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040" y="5543222"/>
            <a:ext cx="5293241" cy="3104232"/>
          </a:xfrm>
          <a:prstGeom prst="rect">
            <a:avLst/>
          </a:prstGeom>
          <a:effectLst/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5DB6CC2-9FAE-8D0F-F871-B4EA8F9699FC}"/>
              </a:ext>
            </a:extLst>
          </p:cNvPr>
          <p:cNvSpPr txBox="1">
            <a:spLocks/>
          </p:cNvSpPr>
          <p:nvPr/>
        </p:nvSpPr>
        <p:spPr>
          <a:xfrm>
            <a:off x="5650971" y="5744457"/>
            <a:ext cx="1986891" cy="128939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>
                <a:latin typeface="Lato" panose="020F0502020204030203" pitchFamily="34" charset="0"/>
              </a:rPr>
              <a:t>4. Search results display below the search interface. A zoom tool is in the upper right corner of the viewer displaying the newspaper page from search results list.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DC00715-1074-93C9-5F8F-95D76131CB5A}"/>
              </a:ext>
            </a:extLst>
          </p:cNvPr>
          <p:cNvSpPr txBox="1">
            <a:spLocks/>
          </p:cNvSpPr>
          <p:nvPr/>
        </p:nvSpPr>
        <p:spPr>
          <a:xfrm>
            <a:off x="5644883" y="7108871"/>
            <a:ext cx="2039541" cy="102041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>
                <a:latin typeface="Lato" panose="020F0502020204030203" pitchFamily="34" charset="0"/>
              </a:rPr>
              <a:t>5. In the text to the right of image, select icons to download page to PDF format and add to your Google Drive. </a:t>
            </a:r>
          </a:p>
        </p:txBody>
      </p:sp>
      <p:pic>
        <p:nvPicPr>
          <p:cNvPr id="1036" name="Picture Placeholder 4" descr="Wisconsin Department of Public Instruction logo.">
            <a:extLst>
              <a:ext uri="{FF2B5EF4-FFF2-40B4-BE49-F238E27FC236}">
                <a16:creationId xmlns:a16="http://schemas.microsoft.com/office/drawing/2014/main" id="{4A5B72BE-EC60-3FD7-5CE6-502259D6F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138" y="8957847"/>
            <a:ext cx="2265585" cy="549603"/>
          </a:xfrm>
          <a:prstGeom prst="rect">
            <a:avLst/>
          </a:prstGeom>
          <a:effectLst/>
        </p:spPr>
      </p:pic>
      <p:pic>
        <p:nvPicPr>
          <p:cNvPr id="1037" name="Picture Placeholder 4" descr="Institute of Museum and Library Services logo.">
            <a:extLst>
              <a:ext uri="{FF2B5EF4-FFF2-40B4-BE49-F238E27FC236}">
                <a16:creationId xmlns:a16="http://schemas.microsoft.com/office/drawing/2014/main" id="{0614E0C0-9D02-8DB6-1D83-9389B152E2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2494" y="8957847"/>
            <a:ext cx="1213706" cy="549603"/>
          </a:xfrm>
          <a:prstGeom prst="rect">
            <a:avLst/>
          </a:prstGeom>
          <a:effectLst/>
        </p:spPr>
      </p:pic>
      <p:sp>
        <p:nvSpPr>
          <p:cNvPr id="1038" name="Text Placeholder 2">
            <a:extLst>
              <a:ext uri="{FF2B5EF4-FFF2-40B4-BE49-F238E27FC236}">
                <a16:creationId xmlns:a16="http://schemas.microsoft.com/office/drawing/2014/main" id="{A87D6BED-643C-0F65-B4AA-D092FCF48032}"/>
              </a:ext>
            </a:extLst>
          </p:cNvPr>
          <p:cNvSpPr txBox="1">
            <a:spLocks/>
          </p:cNvSpPr>
          <p:nvPr/>
        </p:nvSpPr>
        <p:spPr>
          <a:xfrm>
            <a:off x="3928532" y="9025576"/>
            <a:ext cx="3729568" cy="48968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Lato" panose="020F0502020204030203" pitchFamily="34" charset="0"/>
              </a:rPr>
              <a:t>Provided by the Department of Public Instruction. Funding provided through the Universal Service Fund and the Institute of Museum and Library Services.</a:t>
            </a:r>
            <a:endParaRPr lang="en-US" sz="1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4BB84E-670D-4452-A6A8-A2140DB20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9568715"/>
            <a:ext cx="7772400" cy="489685"/>
          </a:xfrm>
          <a:prstGeom prst="rect">
            <a:avLst/>
          </a:prstGeom>
          <a:solidFill>
            <a:srgbClr val="2242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 dirty="0"/>
          </a:p>
        </p:txBody>
      </p:sp>
    </p:spTree>
    <p:extLst>
      <p:ext uri="{BB962C8B-B14F-4D97-AF65-F5344CB8AC3E}">
        <p14:creationId xmlns:p14="http://schemas.microsoft.com/office/powerpoint/2010/main" val="879727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3705e7c2-6d2e-44c1-91c3-8b7ff98ec150">
      <Terms xmlns="http://schemas.microsoft.com/office/infopath/2007/PartnerControls"/>
    </lcf76f155ced4ddcb4097134ff3c332f>
    <_ip_UnifiedCompliancePolicyProperties xmlns="http://schemas.microsoft.com/sharepoint/v3" xsi:nil="true"/>
    <TaxCatchAll xmlns="2e012255-b838-4391-8643-1b756ed2d8a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0D5F934DA1BE49B3B3F9159900EAAC" ma:contentTypeVersion="21" ma:contentTypeDescription="Create a new document." ma:contentTypeScope="" ma:versionID="5cc56adc8b7ee982a1c4a256661d7890">
  <xsd:schema xmlns:xsd="http://www.w3.org/2001/XMLSchema" xmlns:xs="http://www.w3.org/2001/XMLSchema" xmlns:p="http://schemas.microsoft.com/office/2006/metadata/properties" xmlns:ns1="http://schemas.microsoft.com/sharepoint/v3" xmlns:ns2="3705e7c2-6d2e-44c1-91c3-8b7ff98ec150" xmlns:ns3="2e012255-b838-4391-8643-1b756ed2d8a3" targetNamespace="http://schemas.microsoft.com/office/2006/metadata/properties" ma:root="true" ma:fieldsID="1d8fc8575b35b60b7d42c4c8c1b17dd0" ns1:_="" ns2:_="" ns3:_="">
    <xsd:import namespace="http://schemas.microsoft.com/sharepoint/v3"/>
    <xsd:import namespace="3705e7c2-6d2e-44c1-91c3-8b7ff98ec150"/>
    <xsd:import namespace="2e012255-b838-4391-8643-1b756ed2d8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3:MigrationSource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05e7c2-6d2e-44c1-91c3-8b7ff98ec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5f17300-1e6c-40ba-91a1-269fcda39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12255-b838-4391-8643-1b756ed2d8a3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87ff7528-c154-45a0-aa6b-b2f138799b06}" ma:internalName="TaxCatchAll" ma:showField="CatchAllData" ma:web="2e012255-b838-4391-8643-1b756ed2d8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MigrationSourceID" ma:index="28" nillable="true" ma:displayName="MigrationSourceID" ma:internalName="MigrationSourceID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765E2D-4430-4B87-9D4A-BC6BD56AB684}">
  <ds:schemaRefs>
    <ds:schemaRef ds:uri="http://purl.org/dc/terms/"/>
    <ds:schemaRef ds:uri="http://schemas.openxmlformats.org/package/2006/metadata/core-properties"/>
    <ds:schemaRef ds:uri="http://purl.org/dc/dcmitype/"/>
    <ds:schemaRef ds:uri="2e012255-b838-4391-8643-1b756ed2d8a3"/>
    <ds:schemaRef ds:uri="3705e7c2-6d2e-44c1-91c3-8b7ff98ec150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E13F45F-7BD4-420E-B215-D6A11E7BC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705e7c2-6d2e-44c1-91c3-8b7ff98ec150"/>
    <ds:schemaRef ds:uri="2e012255-b838-4391-8643-1b756ed2d8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CA85ED-AD2A-4C21-88FD-1D8E2FD275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1956</TotalTime>
  <Words>187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Lato</vt:lpstr>
      <vt:lpstr>Office 2013 - 2022 Theme</vt:lpstr>
      <vt:lpstr>Archive of Wisconsin Newspapers Full text daily and weekly Wisconsin newspapers from 2005 to 60 days ago, plus newspapers from the 1800s and 1900s.</vt:lpstr>
    </vt:vector>
  </TitlesOfParts>
  <Manager/>
  <Company>Wisconsin Department of Public Instruction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BadgerLink</dc:title>
  <dc:subject/>
  <dc:creator>Champoux, Jennifer L.   DPI</dc:creator>
  <cp:keywords/>
  <dc:description/>
  <cp:lastModifiedBy>Champoux, Jennifer L.   DPI</cp:lastModifiedBy>
  <cp:revision>107</cp:revision>
  <cp:lastPrinted>2019-03-27T14:23:35Z</cp:lastPrinted>
  <dcterms:created xsi:type="dcterms:W3CDTF">2018-05-16T19:14:47Z</dcterms:created>
  <dcterms:modified xsi:type="dcterms:W3CDTF">2026-07-21T19:37:35Z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-969730851</vt:i4>
  </property>
  <property fmtid="{D5CDD505-2E9C-101B-9397-08002B2CF9AE}" pid="3" name="_NewReviewCycle">
    <vt:lpwstr/>
  </property>
  <property fmtid="{D5CDD505-2E9C-101B-9397-08002B2CF9AE}" pid="4" name="_EmailSubject">
    <vt:lpwstr>school nursing sub-logo</vt:lpwstr>
  </property>
  <property fmtid="{D5CDD505-2E9C-101B-9397-08002B2CF9AE}" pid="5" name="_AuthorEmail">
    <vt:lpwstr>Louise.Wilson@dpi.wi.gov</vt:lpwstr>
  </property>
  <property fmtid="{D5CDD505-2E9C-101B-9397-08002B2CF9AE}" pid="6" name="_AuthorEmailDisplayName">
    <vt:lpwstr>Wilson, Louise F.   DPI</vt:lpwstr>
  </property>
  <property fmtid="{D5CDD505-2E9C-101B-9397-08002B2CF9AE}" pid="7" name="_PreviousAdHocReviewCycleID">
    <vt:i4>-47106403</vt:i4>
  </property>
  <property fmtid="{D5CDD505-2E9C-101B-9397-08002B2CF9AE}" pid="8" name="ContentTypeId">
    <vt:lpwstr>0x0101002A0D5F934DA1BE49B3B3F9159900EAAC</vt:lpwstr>
  </property>
  <property fmtid="{D5CDD505-2E9C-101B-9397-08002B2CF9AE}" pid="9" name="MediaServiceImageTags">
    <vt:lpwstr/>
  </property>
</Properties>
</file>