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guide id="3" orient="horz" pos="3161" userDrawn="1">
          <p15:clr>
            <a:srgbClr val="A4A3A4"/>
          </p15:clr>
        </p15:guide>
        <p15:guide id="4" pos="465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A3C"/>
    <a:srgbClr val="1E824C"/>
    <a:srgbClr val="009939"/>
    <a:srgbClr val="0066CC"/>
    <a:srgbClr val="224290"/>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389" autoAdjust="0"/>
    <p:restoredTop sz="96224" autoAdjust="0"/>
  </p:normalViewPr>
  <p:slideViewPr>
    <p:cSldViewPr snapToGrid="0">
      <p:cViewPr varScale="1">
        <p:scale>
          <a:sx n="73" d="100"/>
          <a:sy n="73" d="100"/>
        </p:scale>
        <p:origin x="3654" y="78"/>
      </p:cViewPr>
      <p:guideLst>
        <p:guide orient="horz" pos="3168"/>
        <p:guide pos="2448"/>
        <p:guide orient="horz" pos="3161"/>
        <p:guide pos="4651"/>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7C34E91-643C-4E6C-9E27-8E8583F4B58C}" type="datetimeFigureOut">
              <a:rPr lang="en-US" smtClean="0"/>
              <a:t>7/27/2026</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33865D9-6A5F-4CA6-B48A-CAD40A5CFF85}" type="slidenum">
              <a:rPr lang="en-US" smtClean="0"/>
              <a:t>‹#›</a:t>
            </a:fld>
            <a:endParaRPr lang="en-US"/>
          </a:p>
        </p:txBody>
      </p:sp>
    </p:spTree>
    <p:extLst>
      <p:ext uri="{BB962C8B-B14F-4D97-AF65-F5344CB8AC3E}">
        <p14:creationId xmlns:p14="http://schemas.microsoft.com/office/powerpoint/2010/main" val="41634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3865D9-6A5F-4CA6-B48A-CAD40A5CFF85}" type="slidenum">
              <a:rPr lang="en-US" smtClean="0"/>
              <a:t>1</a:t>
            </a:fld>
            <a:endParaRPr lang="en-US"/>
          </a:p>
        </p:txBody>
      </p:sp>
    </p:spTree>
    <p:extLst>
      <p:ext uri="{BB962C8B-B14F-4D97-AF65-F5344CB8AC3E}">
        <p14:creationId xmlns:p14="http://schemas.microsoft.com/office/powerpoint/2010/main" val="2795365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7F7F5D-7515-4066-8594-40A7256452A9}"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2894609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F7F5D-7515-4066-8594-40A7256452A9}"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073962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F7F5D-7515-4066-8594-40A7256452A9}"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83413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F7F5D-7515-4066-8594-40A7256452A9}"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756885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7F7F5D-7515-4066-8594-40A7256452A9}"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2544478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7F7F5D-7515-4066-8594-40A7256452A9}"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15163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7F7F5D-7515-4066-8594-40A7256452A9}"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137343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7F7F5D-7515-4066-8594-40A7256452A9}"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02828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7F7F5D-7515-4066-8594-40A7256452A9}"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161844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17F7F5D-7515-4066-8594-40A7256452A9}"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17035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17F7F5D-7515-4066-8594-40A7256452A9}"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AFB03B-498B-4F56-8C16-165148BF9752}" type="slidenum">
              <a:rPr lang="en-US" smtClean="0"/>
              <a:t>‹#›</a:t>
            </a:fld>
            <a:endParaRPr lang="en-US"/>
          </a:p>
        </p:txBody>
      </p:sp>
    </p:spTree>
    <p:extLst>
      <p:ext uri="{BB962C8B-B14F-4D97-AF65-F5344CB8AC3E}">
        <p14:creationId xmlns:p14="http://schemas.microsoft.com/office/powerpoint/2010/main" val="3957239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E17F7F5D-7515-4066-8594-40A7256452A9}" type="datetimeFigureOut">
              <a:rPr lang="en-US" smtClean="0"/>
              <a:t>7/27/2026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D4AFB03B-498B-4F56-8C16-165148BF9752}" type="slidenum">
              <a:rPr lang="en-US" smtClean="0"/>
              <a:t>‹#›</a:t>
            </a:fld>
            <a:endParaRPr lang="en-US"/>
          </a:p>
        </p:txBody>
      </p:sp>
    </p:spTree>
    <p:extLst>
      <p:ext uri="{BB962C8B-B14F-4D97-AF65-F5344CB8AC3E}">
        <p14:creationId xmlns:p14="http://schemas.microsoft.com/office/powerpoint/2010/main" val="33081706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hyperlink" Target="https://badgerlink.dpi.wi.gov/resource/novelist" TargetMode="External"/><Relationship Id="rId18" Type="http://schemas.openxmlformats.org/officeDocument/2006/relationships/hyperlink" Target="https://www.wiscat.net/ext/validateglobal.php?cid=stwi&amp;lid=stwi&amp;dataid=431" TargetMode="External"/><Relationship Id="rId3" Type="http://schemas.openxmlformats.org/officeDocument/2006/relationships/image" Target="../media/image1.png"/><Relationship Id="rId21" Type="http://schemas.openxmlformats.org/officeDocument/2006/relationships/hyperlink" Target="https://badgerlink.dpi.wi.gov/resource/professional-development-collection" TargetMode="External"/><Relationship Id="rId7" Type="http://schemas.openxmlformats.org/officeDocument/2006/relationships/hyperlink" Target="https://www.wiscat.net/ext/validateglobal.php?cid=stwi&amp;lid=stwi&amp;dataid=764" TargetMode="External"/><Relationship Id="rId12" Type="http://schemas.openxmlformats.org/officeDocument/2006/relationships/hyperlink" Target="https://badgerlink.dpi.wi.gov/resource/britannica-school-elementary" TargetMode="External"/><Relationship Id="rId17" Type="http://schemas.openxmlformats.org/officeDocument/2006/relationships/hyperlink" Target="https://badgerlink.dpi.wi.gov/resource/masterfile-complete" TargetMode="External"/><Relationship Id="rId2" Type="http://schemas.openxmlformats.org/officeDocument/2006/relationships/notesSlide" Target="../notesSlides/notesSlide1.xml"/><Relationship Id="rId16" Type="http://schemas.openxmlformats.org/officeDocument/2006/relationships/image" Target="../media/image5.png"/><Relationship Id="rId20" Type="http://schemas.openxmlformats.org/officeDocument/2006/relationships/hyperlink" Target="https://badgerlink.dpi.wi.gov/resource/teachingbooks" TargetMode="External"/><Relationship Id="rId1" Type="http://schemas.openxmlformats.org/officeDocument/2006/relationships/slideLayout" Target="../slideLayouts/slideLayout1.xml"/><Relationship Id="rId6" Type="http://schemas.openxmlformats.org/officeDocument/2006/relationships/hyperlink" Target="https://badgerlink.dpi.wi.gov/resource/teachingbooks-libraries" TargetMode="Externa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hyperlink" Target="https://www.wiscat.net/ext/validateglobal.php?cid=stwi&amp;lid=stwi&amp;dataid=2144" TargetMode="External"/><Relationship Id="rId23" Type="http://schemas.openxmlformats.org/officeDocument/2006/relationships/image" Target="../media/image8.jpeg"/><Relationship Id="rId10" Type="http://schemas.openxmlformats.org/officeDocument/2006/relationships/hyperlink" Target="https://www.wiscat.net/ext/validateglobal.php?cid=stwi&amp;lid=stwi&amp;dataid=2263" TargetMode="External"/><Relationship Id="rId19" Type="http://schemas.openxmlformats.org/officeDocument/2006/relationships/image" Target="../media/image6.png"/><Relationship Id="rId4" Type="http://schemas.openxmlformats.org/officeDocument/2006/relationships/hyperlink" Target="https://www.wiscat.net/ext/validateglobal.php?cid=stwi&amp;lid=stwi&amp;dataid=2216" TargetMode="External"/><Relationship Id="rId9" Type="http://schemas.openxmlformats.org/officeDocument/2006/relationships/hyperlink" Target="https://badgerlink.dpi.wi.gov/resource/novelist-k-8" TargetMode="External"/><Relationship Id="rId14" Type="http://schemas.openxmlformats.org/officeDocument/2006/relationships/hyperlink" Target="https://badgerlink.dpi.wi.gov/resource/library-and-information-science-source" TargetMode="External"/><Relationship Id="rId2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C183D7F6-B498-43B3-948B-1728B52AA6E4}">
                <adec:decorative xmlns:adec="http://schemas.microsoft.com/office/drawing/2017/decorative" val="1"/>
              </a:ext>
            </a:extLst>
          </p:cNvPr>
          <p:cNvSpPr/>
          <p:nvPr/>
        </p:nvSpPr>
        <p:spPr>
          <a:xfrm>
            <a:off x="0" y="0"/>
            <a:ext cx="7783731" cy="392906"/>
          </a:xfrm>
          <a:prstGeom prst="rect">
            <a:avLst/>
          </a:prstGeom>
          <a:solidFill>
            <a:srgbClr val="99CA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7" dirty="0"/>
          </a:p>
        </p:txBody>
      </p:sp>
      <p:sp>
        <p:nvSpPr>
          <p:cNvPr id="6" name="Title 13">
            <a:extLst>
              <a:ext uri="{FF2B5EF4-FFF2-40B4-BE49-F238E27FC236}">
                <a16:creationId xmlns:a16="http://schemas.microsoft.com/office/drawing/2014/main" id="{F00B025D-EDF3-A5B6-A10C-4C0CC2CBBEF2}"/>
              </a:ext>
              <a:ext uri="{C183D7F6-B498-43B3-948B-1728B52AA6E4}">
                <adec:decorative xmlns:adec="http://schemas.microsoft.com/office/drawing/2017/decorative" val="0"/>
              </a:ext>
            </a:extLst>
          </p:cNvPr>
          <p:cNvSpPr>
            <a:spLocks noGrp="1"/>
          </p:cNvSpPr>
          <p:nvPr>
            <p:ph type="ctrTitle"/>
          </p:nvPr>
        </p:nvSpPr>
        <p:spPr>
          <a:xfrm>
            <a:off x="3241686" y="381832"/>
            <a:ext cx="4422079" cy="1231854"/>
          </a:xfrm>
        </p:spPr>
        <p:txBody>
          <a:bodyPr>
            <a:normAutofit fontScale="90000"/>
          </a:bodyPr>
          <a:lstStyle/>
          <a:p>
            <a:pPr algn="l">
              <a:spcAft>
                <a:spcPts val="1200"/>
              </a:spcAft>
            </a:pPr>
            <a:r>
              <a:rPr lang="en-US" sz="2000" b="1" dirty="0">
                <a:solidFill>
                  <a:srgbClr val="224290"/>
                </a:solidFill>
                <a:latin typeface="Lato" panose="020F0502020204030203" pitchFamily="34" charset="0"/>
              </a:rPr>
              <a:t>Youth Services Resource Guide</a:t>
            </a:r>
            <a:br>
              <a:rPr lang="en-US" sz="5400" b="1" dirty="0">
                <a:solidFill>
                  <a:srgbClr val="224290"/>
                </a:solidFill>
                <a:latin typeface="Lato" panose="020F0502020204030203" pitchFamily="34" charset="0"/>
              </a:rPr>
            </a:br>
            <a:r>
              <a:rPr lang="en-US" sz="1600" b="1" dirty="0">
                <a:latin typeface="Lato" panose="020F0502020204030203" pitchFamily="34" charset="0"/>
              </a:rPr>
              <a:t>Find a great collection of resources for your Youth Services work at the public library. Check out resources on programming ideas, reading recommendations, and professional literature. </a:t>
            </a:r>
            <a:endParaRPr lang="en-US" sz="2000" b="1" dirty="0">
              <a:latin typeface="Lato" panose="020F0502020204030203" pitchFamily="34" charset="0"/>
            </a:endParaRPr>
          </a:p>
        </p:txBody>
      </p:sp>
      <p:pic>
        <p:nvPicPr>
          <p:cNvPr id="7" name="Picture Placeholder 4" descr="Badgerlink logo">
            <a:extLst>
              <a:ext uri="{FF2B5EF4-FFF2-40B4-BE49-F238E27FC236}">
                <a16:creationId xmlns:a16="http://schemas.microsoft.com/office/drawing/2014/main" id="{07126B32-06F8-C746-0ACB-403F341A487E}"/>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t="764" b="764"/>
          <a:stretch/>
        </p:blipFill>
        <p:spPr>
          <a:xfrm>
            <a:off x="225676" y="525068"/>
            <a:ext cx="3016009" cy="959429"/>
          </a:xfrm>
          <a:prstGeom prst="rect">
            <a:avLst/>
          </a:prstGeom>
          <a:effectLst/>
        </p:spPr>
      </p:pic>
      <p:sp>
        <p:nvSpPr>
          <p:cNvPr id="15" name="Rectangle 14">
            <a:extLst>
              <a:ext uri="{FF2B5EF4-FFF2-40B4-BE49-F238E27FC236}">
                <a16:creationId xmlns:a16="http://schemas.microsoft.com/office/drawing/2014/main" id="{809FB748-45E6-4660-2373-27F7217583AC}"/>
              </a:ext>
              <a:ext uri="{C183D7F6-B498-43B3-948B-1728B52AA6E4}">
                <adec:decorative xmlns:adec="http://schemas.microsoft.com/office/drawing/2017/decorative" val="1"/>
              </a:ext>
            </a:extLst>
          </p:cNvPr>
          <p:cNvSpPr/>
          <p:nvPr/>
        </p:nvSpPr>
        <p:spPr>
          <a:xfrm>
            <a:off x="119965" y="1665707"/>
            <a:ext cx="7543800" cy="943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7"/>
          </a:p>
        </p:txBody>
      </p:sp>
      <p:sp>
        <p:nvSpPr>
          <p:cNvPr id="13" name="Text Placeholder 2">
            <a:extLst>
              <a:ext uri="{FF2B5EF4-FFF2-40B4-BE49-F238E27FC236}">
                <a16:creationId xmlns:a16="http://schemas.microsoft.com/office/drawing/2014/main" id="{CAB2FB54-C72C-0F0F-BD60-BD6CF5B589F9}"/>
              </a:ext>
            </a:extLst>
          </p:cNvPr>
          <p:cNvSpPr txBox="1">
            <a:spLocks/>
          </p:cNvSpPr>
          <p:nvPr/>
        </p:nvSpPr>
        <p:spPr>
          <a:xfrm>
            <a:off x="2245931" y="1795384"/>
            <a:ext cx="2496909" cy="361751"/>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600" b="1" dirty="0">
                <a:latin typeface="Lato" panose="020F0502020204030203" pitchFamily="34" charset="0"/>
              </a:rPr>
              <a:t>For Programming Ideas</a:t>
            </a:r>
          </a:p>
        </p:txBody>
      </p:sp>
      <p:pic>
        <p:nvPicPr>
          <p:cNvPr id="1034" name="Picture Placeholder 4" descr="TeachingBooks for Libraries logo.">
            <a:hlinkClick r:id="rId4"/>
            <a:extLst>
              <a:ext uri="{FF2B5EF4-FFF2-40B4-BE49-F238E27FC236}">
                <a16:creationId xmlns:a16="http://schemas.microsoft.com/office/drawing/2014/main" id="{79505063-B20D-8FEB-C2B1-8A0BCE8F87ED}"/>
              </a:ext>
              <a:ext uri="{C183D7F6-B498-43B3-948B-1728B52AA6E4}">
                <adec:decorative xmlns:adec="http://schemas.microsoft.com/office/drawing/2017/decorative" val="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5257" y="2096181"/>
            <a:ext cx="2128793" cy="513379"/>
          </a:xfrm>
          <a:prstGeom prst="rect">
            <a:avLst/>
          </a:prstGeom>
          <a:effectLst/>
        </p:spPr>
      </p:pic>
      <p:sp>
        <p:nvSpPr>
          <p:cNvPr id="9" name="Text Placeholder 2">
            <a:extLst>
              <a:ext uri="{FF2B5EF4-FFF2-40B4-BE49-F238E27FC236}">
                <a16:creationId xmlns:a16="http://schemas.microsoft.com/office/drawing/2014/main" id="{CE45BA3F-054A-53D1-2BA7-503E3C5D68D6}"/>
              </a:ext>
            </a:extLst>
          </p:cNvPr>
          <p:cNvSpPr txBox="1">
            <a:spLocks/>
          </p:cNvSpPr>
          <p:nvPr/>
        </p:nvSpPr>
        <p:spPr>
          <a:xfrm>
            <a:off x="2245931" y="2147266"/>
            <a:ext cx="5408730" cy="1044148"/>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300" dirty="0">
                <a:latin typeface="Lato" panose="020F0502020204030203" pitchFamily="34" charset="0"/>
              </a:rPr>
              <a:t>TeachingBooks for Libraries contains resources that engage and inspire readers, including resources for youth services library programming, summer reading title lists and activity kits, and tools to help enhance diversity in your library collections. </a:t>
            </a:r>
          </a:p>
          <a:p>
            <a:pPr marL="0" indent="0">
              <a:lnSpc>
                <a:spcPct val="100000"/>
              </a:lnSpc>
              <a:spcBef>
                <a:spcPts val="0"/>
              </a:spcBef>
              <a:buNone/>
            </a:pPr>
            <a:r>
              <a:rPr lang="en-US" sz="1300" dirty="0">
                <a:latin typeface="Lato" panose="020F0502020204030203" pitchFamily="34" charset="0"/>
                <a:hlinkClick r:id="rId6"/>
              </a:rPr>
              <a:t>Details and how to use</a:t>
            </a:r>
            <a:r>
              <a:rPr lang="en-US" sz="1300" dirty="0">
                <a:latin typeface="Lato" panose="020F0502020204030203" pitchFamily="34" charset="0"/>
              </a:rPr>
              <a:t>.</a:t>
            </a:r>
          </a:p>
          <a:p>
            <a:pPr marL="0" indent="0">
              <a:lnSpc>
                <a:spcPct val="100000"/>
              </a:lnSpc>
              <a:spcBef>
                <a:spcPts val="0"/>
              </a:spcBef>
              <a:buNone/>
            </a:pPr>
            <a:endParaRPr lang="en-US" sz="1300" dirty="0">
              <a:latin typeface="Lato" panose="020F0502020204030203" pitchFamily="34" charset="0"/>
            </a:endParaRPr>
          </a:p>
        </p:txBody>
      </p:sp>
      <p:pic>
        <p:nvPicPr>
          <p:cNvPr id="1032" name="Picture Placeholder 4" descr="NoveList K-8 logo.">
            <a:hlinkClick r:id="rId7"/>
            <a:extLst>
              <a:ext uri="{FF2B5EF4-FFF2-40B4-BE49-F238E27FC236}">
                <a16:creationId xmlns:a16="http://schemas.microsoft.com/office/drawing/2014/main" id="{38C2B0DC-6708-D999-93E4-926E39913B3D}"/>
              </a:ext>
              <a:ext uri="{C183D7F6-B498-43B3-948B-1728B52AA6E4}">
                <adec:decorative xmlns:adec="http://schemas.microsoft.com/office/drawing/2017/decorative" val="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57493" y="3463363"/>
            <a:ext cx="1964313" cy="575544"/>
          </a:xfrm>
          <a:prstGeom prst="rect">
            <a:avLst/>
          </a:prstGeom>
          <a:effectLst/>
        </p:spPr>
      </p:pic>
      <p:sp>
        <p:nvSpPr>
          <p:cNvPr id="8" name="Text Placeholder 2">
            <a:extLst>
              <a:ext uri="{FF2B5EF4-FFF2-40B4-BE49-F238E27FC236}">
                <a16:creationId xmlns:a16="http://schemas.microsoft.com/office/drawing/2014/main" id="{9C983F84-259F-65FD-0F74-2386F4FC1BA9}"/>
              </a:ext>
            </a:extLst>
          </p:cNvPr>
          <p:cNvSpPr txBox="1">
            <a:spLocks/>
          </p:cNvSpPr>
          <p:nvPr/>
        </p:nvSpPr>
        <p:spPr>
          <a:xfrm>
            <a:off x="2245932" y="3441935"/>
            <a:ext cx="5408730" cy="1286728"/>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300" dirty="0" err="1">
                <a:latin typeface="Lato" panose="020F0502020204030203" pitchFamily="34" charset="0"/>
              </a:rPr>
              <a:t>NoveList</a:t>
            </a:r>
            <a:r>
              <a:rPr lang="en-US" sz="1300" dirty="0">
                <a:latin typeface="Lato" panose="020F0502020204030203" pitchFamily="34" charset="0"/>
              </a:rPr>
              <a:t> K-8 provides fiction reading recommendations, as well as read-</a:t>
            </a:r>
            <a:r>
              <a:rPr lang="en-US" sz="1300" dirty="0" err="1">
                <a:latin typeface="Lato" panose="020F0502020204030203" pitchFamily="34" charset="0"/>
              </a:rPr>
              <a:t>alikes</a:t>
            </a:r>
            <a:r>
              <a:rPr lang="en-US" sz="1300" dirty="0">
                <a:latin typeface="Lato" panose="020F0502020204030203" pitchFamily="34" charset="0"/>
              </a:rPr>
              <a:t>, genre guides, reading lists, and articles on reader’s advisory, all provided by librarians and book experts. </a:t>
            </a:r>
            <a:r>
              <a:rPr lang="en-US" sz="1300" dirty="0" err="1">
                <a:latin typeface="Lato" panose="020F0502020204030203" pitchFamily="34" charset="0"/>
              </a:rPr>
              <a:t>NoveList</a:t>
            </a:r>
            <a:r>
              <a:rPr lang="en-US" sz="1300" dirty="0">
                <a:latin typeface="Lato" panose="020F0502020204030203" pitchFamily="34" charset="0"/>
              </a:rPr>
              <a:t> K-8 contains all the features of </a:t>
            </a:r>
            <a:r>
              <a:rPr lang="en-US" sz="1300" dirty="0" err="1">
                <a:latin typeface="Lato" panose="020F0502020204030203" pitchFamily="34" charset="0"/>
              </a:rPr>
              <a:t>NoveList</a:t>
            </a:r>
            <a:r>
              <a:rPr lang="en-US" sz="1300" dirty="0">
                <a:latin typeface="Lato" panose="020F0502020204030203" pitchFamily="34" charset="0"/>
              </a:rPr>
              <a:t> but just for younger readers and those that work with them! Sort titles by teen, ages 9-12, and ages 0-8. </a:t>
            </a:r>
          </a:p>
          <a:p>
            <a:pPr marL="0" indent="0">
              <a:lnSpc>
                <a:spcPct val="100000"/>
              </a:lnSpc>
              <a:spcBef>
                <a:spcPts val="0"/>
              </a:spcBef>
              <a:buNone/>
            </a:pPr>
            <a:r>
              <a:rPr lang="en-US" sz="1300" dirty="0">
                <a:latin typeface="Lato" panose="020F0502020204030203" pitchFamily="34" charset="0"/>
                <a:hlinkClick r:id="rId9"/>
              </a:rPr>
              <a:t>Details and how to use.</a:t>
            </a:r>
            <a:endParaRPr lang="en-US" sz="1300" dirty="0">
              <a:latin typeface="Lato" panose="020F0502020204030203" pitchFamily="34" charset="0"/>
            </a:endParaRPr>
          </a:p>
          <a:p>
            <a:pPr marL="0" indent="0">
              <a:lnSpc>
                <a:spcPct val="100000"/>
              </a:lnSpc>
              <a:spcBef>
                <a:spcPts val="0"/>
              </a:spcBef>
              <a:buNone/>
            </a:pPr>
            <a:endParaRPr lang="en-US" sz="1300" dirty="0">
              <a:latin typeface="Lato" panose="020F0502020204030203" pitchFamily="34" charset="0"/>
            </a:endParaRPr>
          </a:p>
        </p:txBody>
      </p:sp>
      <p:sp>
        <p:nvSpPr>
          <p:cNvPr id="12" name="Rectangle 11">
            <a:extLst>
              <a:ext uri="{FF2B5EF4-FFF2-40B4-BE49-F238E27FC236}">
                <a16:creationId xmlns:a16="http://schemas.microsoft.com/office/drawing/2014/main" id="{BB919040-3693-3E38-3AD9-821912C1BAB8}"/>
              </a:ext>
              <a:ext uri="{C183D7F6-B498-43B3-948B-1728B52AA6E4}">
                <adec:decorative xmlns:adec="http://schemas.microsoft.com/office/drawing/2017/decorative" val="1"/>
              </a:ext>
            </a:extLst>
          </p:cNvPr>
          <p:cNvSpPr/>
          <p:nvPr/>
        </p:nvSpPr>
        <p:spPr>
          <a:xfrm>
            <a:off x="113439" y="4799504"/>
            <a:ext cx="7543800" cy="8966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7"/>
          </a:p>
        </p:txBody>
      </p:sp>
      <p:sp>
        <p:nvSpPr>
          <p:cNvPr id="16" name="Text Placeholder 2">
            <a:extLst>
              <a:ext uri="{FF2B5EF4-FFF2-40B4-BE49-F238E27FC236}">
                <a16:creationId xmlns:a16="http://schemas.microsoft.com/office/drawing/2014/main" id="{572E1E2E-B591-655C-0877-D4439113ABC4}"/>
              </a:ext>
            </a:extLst>
          </p:cNvPr>
          <p:cNvSpPr txBox="1">
            <a:spLocks/>
          </p:cNvSpPr>
          <p:nvPr/>
        </p:nvSpPr>
        <p:spPr>
          <a:xfrm>
            <a:off x="2232638" y="4962002"/>
            <a:ext cx="2565554" cy="300537"/>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600" b="1" dirty="0">
                <a:latin typeface="Lato" panose="020F0502020204030203" pitchFamily="34" charset="0"/>
              </a:rPr>
              <a:t>For Professional Learning</a:t>
            </a:r>
            <a:endParaRPr lang="en-US" sz="1800" dirty="0">
              <a:latin typeface="Lato" panose="020F0502020204030203" pitchFamily="34" charset="0"/>
            </a:endParaRPr>
          </a:p>
        </p:txBody>
      </p:sp>
      <p:pic>
        <p:nvPicPr>
          <p:cNvPr id="1029" name="Picture Placeholder 4" descr="Library &amp; Information Science Source logo.">
            <a:hlinkClick r:id="rId10"/>
            <a:extLst>
              <a:ext uri="{FF2B5EF4-FFF2-40B4-BE49-F238E27FC236}">
                <a16:creationId xmlns:a16="http://schemas.microsoft.com/office/drawing/2014/main" id="{B5919317-470F-8894-764C-44FF8F2ACF2E}"/>
              </a:ext>
              <a:ext uri="{C183D7F6-B498-43B3-948B-1728B52AA6E4}">
                <adec:decorative xmlns:adec="http://schemas.microsoft.com/office/drawing/2017/decorative" val="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99966" y="5324644"/>
            <a:ext cx="1759493" cy="733122"/>
          </a:xfrm>
          <a:prstGeom prst="rect">
            <a:avLst/>
          </a:prstGeom>
          <a:effectLst/>
        </p:spPr>
      </p:pic>
      <p:sp>
        <p:nvSpPr>
          <p:cNvPr id="10" name="Text Placeholder 2">
            <a:extLst>
              <a:ext uri="{FF2B5EF4-FFF2-40B4-BE49-F238E27FC236}">
                <a16:creationId xmlns:a16="http://schemas.microsoft.com/office/drawing/2014/main" id="{C5F0508F-FEDA-582A-C26F-18CD1A8CA7D2}"/>
              </a:ext>
            </a:extLst>
          </p:cNvPr>
          <p:cNvSpPr txBox="1">
            <a:spLocks/>
          </p:cNvSpPr>
          <p:nvPr/>
        </p:nvSpPr>
        <p:spPr>
          <a:xfrm>
            <a:off x="2245931" y="5256851"/>
            <a:ext cx="5408731" cy="1099988"/>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300" dirty="0">
                <a:latin typeface="Lato" panose="020F0502020204030203" pitchFamily="34" charset="0"/>
              </a:rPr>
              <a:t>Library and Information Science Source provides cover-to-cover indexing, abstracting, and full text for key library and information science periodicals, including Booklist, Children &amp; Libraries, Library Journal, Library Technology Reports, Reference &amp; User Services Quarterly, and School Library Journal. </a:t>
            </a:r>
            <a:r>
              <a:rPr lang="en-US" sz="1300" dirty="0">
                <a:latin typeface="Lato" panose="020F0502020204030203" pitchFamily="34" charset="0"/>
                <a:hlinkClick r:id="rId12"/>
              </a:rPr>
              <a:t>Details </a:t>
            </a:r>
            <a:r>
              <a:rPr lang="en-US" sz="1300" dirty="0">
                <a:latin typeface="Lato" panose="020F0502020204030203" pitchFamily="34" charset="0"/>
                <a:hlinkClick r:id="rId13"/>
              </a:rPr>
              <a:t>and</a:t>
            </a:r>
            <a:r>
              <a:rPr lang="en-US" sz="1300" dirty="0">
                <a:latin typeface="Lato" panose="020F0502020204030203" pitchFamily="34" charset="0"/>
                <a:hlinkClick r:id="rId14"/>
              </a:rPr>
              <a:t> how to use</a:t>
            </a:r>
            <a:r>
              <a:rPr lang="en-US" sz="1300" dirty="0">
                <a:latin typeface="Lato" panose="020F0502020204030203" pitchFamily="34" charset="0"/>
              </a:rPr>
              <a:t>.</a:t>
            </a:r>
            <a:endParaRPr lang="en-US" sz="1300" b="1" dirty="0">
              <a:latin typeface="Lato" panose="020F0502020204030203" pitchFamily="34" charset="0"/>
            </a:endParaRPr>
          </a:p>
          <a:p>
            <a:pPr marL="0" indent="0">
              <a:lnSpc>
                <a:spcPct val="100000"/>
              </a:lnSpc>
              <a:spcBef>
                <a:spcPts val="0"/>
              </a:spcBef>
              <a:buNone/>
            </a:pPr>
            <a:r>
              <a:rPr lang="en-US" sz="1800" dirty="0">
                <a:latin typeface="Lato" panose="020F0502020204030203" pitchFamily="34" charset="0"/>
              </a:rPr>
              <a:t> </a:t>
            </a:r>
          </a:p>
        </p:txBody>
      </p:sp>
      <p:pic>
        <p:nvPicPr>
          <p:cNvPr id="1031" name="Picture Placeholder 4" descr="MasterFILE Complete logo. ">
            <a:hlinkClick r:id="rId15"/>
            <a:extLst>
              <a:ext uri="{FF2B5EF4-FFF2-40B4-BE49-F238E27FC236}">
                <a16:creationId xmlns:a16="http://schemas.microsoft.com/office/drawing/2014/main" id="{940E8792-3F19-BB85-C83B-F7156855AF4F}"/>
              </a:ext>
              <a:ext uri="{C183D7F6-B498-43B3-948B-1728B52AA6E4}">
                <adec:decorative xmlns:adec="http://schemas.microsoft.com/office/drawing/2017/decorative" val="0"/>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66215" y="6596192"/>
            <a:ext cx="1826996" cy="532874"/>
          </a:xfrm>
          <a:prstGeom prst="rect">
            <a:avLst/>
          </a:prstGeom>
          <a:effectLst/>
        </p:spPr>
      </p:pic>
      <p:sp>
        <p:nvSpPr>
          <p:cNvPr id="11" name="Text Placeholder 2">
            <a:extLst>
              <a:ext uri="{FF2B5EF4-FFF2-40B4-BE49-F238E27FC236}">
                <a16:creationId xmlns:a16="http://schemas.microsoft.com/office/drawing/2014/main" id="{CB68F7F1-3434-0D79-7830-0A8A33CDDFD7}"/>
              </a:ext>
            </a:extLst>
          </p:cNvPr>
          <p:cNvSpPr txBox="1">
            <a:spLocks/>
          </p:cNvSpPr>
          <p:nvPr/>
        </p:nvSpPr>
        <p:spPr>
          <a:xfrm>
            <a:off x="2245931" y="6547570"/>
            <a:ext cx="5417834" cy="907305"/>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300" dirty="0" err="1">
                <a:latin typeface="Lato" panose="020F0502020204030203" pitchFamily="34" charset="0"/>
              </a:rPr>
              <a:t>MasterFILE</a:t>
            </a:r>
            <a:r>
              <a:rPr lang="en-US" sz="1300" dirty="0">
                <a:latin typeface="Lato" panose="020F0502020204030203" pitchFamily="34" charset="0"/>
              </a:rPr>
              <a:t> Complete contains popular full text magazines, reference books, and other sources from the world’s leading publishers including titles for youth such as Boys’ Life, Girls’ Life, Highlights, Jack &amp; Jill, National Geographic Kids, and New Moon Girls.  </a:t>
            </a:r>
            <a:r>
              <a:rPr lang="en-US" sz="1300" dirty="0">
                <a:latin typeface="Lato" panose="020F0502020204030203" pitchFamily="34" charset="0"/>
                <a:hlinkClick r:id="rId17"/>
              </a:rPr>
              <a:t>Details and how to use</a:t>
            </a:r>
            <a:r>
              <a:rPr lang="en-US" sz="1300" dirty="0">
                <a:latin typeface="Lato" panose="020F0502020204030203" pitchFamily="34" charset="0"/>
              </a:rPr>
              <a:t>.</a:t>
            </a:r>
            <a:endParaRPr lang="en-US" sz="1300" b="1" dirty="0">
              <a:latin typeface="Lato" panose="020F0502020204030203" pitchFamily="34" charset="0"/>
            </a:endParaRPr>
          </a:p>
        </p:txBody>
      </p:sp>
      <p:pic>
        <p:nvPicPr>
          <p:cNvPr id="1033" name="Picture Placeholder 4" descr="Professional Development Collection logo. &#10;">
            <a:hlinkClick r:id="rId18"/>
            <a:extLst>
              <a:ext uri="{FF2B5EF4-FFF2-40B4-BE49-F238E27FC236}">
                <a16:creationId xmlns:a16="http://schemas.microsoft.com/office/drawing/2014/main" id="{63647976-258E-2C64-DE44-FF1CBD4E5B41}"/>
              </a:ext>
              <a:ext uri="{C183D7F6-B498-43B3-948B-1728B52AA6E4}">
                <adec:decorative xmlns:adec="http://schemas.microsoft.com/office/drawing/2017/decorative" val="0"/>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239778" y="7664614"/>
            <a:ext cx="1810056" cy="527933"/>
          </a:xfrm>
          <a:prstGeom prst="rect">
            <a:avLst/>
          </a:prstGeom>
          <a:effectLst/>
        </p:spPr>
      </p:pic>
      <p:sp>
        <p:nvSpPr>
          <p:cNvPr id="14" name="Text Placeholder 2">
            <a:extLst>
              <a:ext uri="{FF2B5EF4-FFF2-40B4-BE49-F238E27FC236}">
                <a16:creationId xmlns:a16="http://schemas.microsoft.com/office/drawing/2014/main" id="{C5DB6CC2-9FAE-8D0F-F871-B4EA8F9699FC}"/>
              </a:ext>
            </a:extLst>
          </p:cNvPr>
          <p:cNvSpPr txBox="1">
            <a:spLocks/>
          </p:cNvSpPr>
          <p:nvPr/>
        </p:nvSpPr>
        <p:spPr>
          <a:xfrm>
            <a:off x="2214050" y="7615452"/>
            <a:ext cx="5427318" cy="1078849"/>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1300" dirty="0">
                <a:latin typeface="Lato" panose="020F0502020204030203" pitchFamily="34" charset="0"/>
              </a:rPr>
              <a:t>Professional Development Collection is a collection of over 300 full-text, peer-reviewed education journal including Education, Education Digest, Education Week, Educational Leadership, Journal of Education</a:t>
            </a:r>
            <a:r>
              <a:rPr lang="en-US" sz="1300">
                <a:latin typeface="Lato" panose="020F0502020204030203" pitchFamily="34" charset="0"/>
              </a:rPr>
              <a:t>, Journal </a:t>
            </a:r>
            <a:r>
              <a:rPr lang="en-US" sz="1300" dirty="0">
                <a:latin typeface="Lato" panose="020F0502020204030203" pitchFamily="34" charset="0"/>
              </a:rPr>
              <a:t>of Educational Research, and Reading Teacher. </a:t>
            </a:r>
          </a:p>
          <a:p>
            <a:pPr marL="0" indent="0">
              <a:lnSpc>
                <a:spcPct val="100000"/>
              </a:lnSpc>
              <a:spcBef>
                <a:spcPts val="0"/>
              </a:spcBef>
              <a:buNone/>
            </a:pPr>
            <a:r>
              <a:rPr lang="en-US" sz="1300" dirty="0">
                <a:latin typeface="Lato" panose="020F0502020204030203" pitchFamily="34" charset="0"/>
                <a:hlinkClick r:id="rId20"/>
              </a:rPr>
              <a:t>Details and </a:t>
            </a:r>
            <a:r>
              <a:rPr lang="en-US" sz="1300" dirty="0">
                <a:latin typeface="Lato" panose="020F0502020204030203" pitchFamily="34" charset="0"/>
                <a:hlinkClick r:id="rId21"/>
              </a:rPr>
              <a:t>how</a:t>
            </a:r>
            <a:r>
              <a:rPr lang="en-US" sz="1300" dirty="0">
                <a:latin typeface="Lato" panose="020F0502020204030203" pitchFamily="34" charset="0"/>
                <a:hlinkClick r:id="rId20"/>
              </a:rPr>
              <a:t> to use.</a:t>
            </a:r>
            <a:r>
              <a:rPr lang="en-US" sz="1300" dirty="0">
                <a:latin typeface="Lato" panose="020F0502020204030203" pitchFamily="34" charset="0"/>
              </a:rPr>
              <a:t> </a:t>
            </a:r>
            <a:endParaRPr lang="en-US" sz="1300" b="1" dirty="0">
              <a:latin typeface="Lato" panose="020F0502020204030203" pitchFamily="34" charset="0"/>
            </a:endParaRPr>
          </a:p>
          <a:p>
            <a:pPr marL="0" indent="0">
              <a:lnSpc>
                <a:spcPct val="100000"/>
              </a:lnSpc>
              <a:spcBef>
                <a:spcPts val="0"/>
              </a:spcBef>
              <a:buNone/>
            </a:pPr>
            <a:r>
              <a:rPr lang="en-US" sz="1300" dirty="0">
                <a:latin typeface="Lato" panose="020F0502020204030203" pitchFamily="34" charset="0"/>
              </a:rPr>
              <a:t> </a:t>
            </a:r>
          </a:p>
        </p:txBody>
      </p:sp>
      <p:sp>
        <p:nvSpPr>
          <p:cNvPr id="19" name="Rectangle 18">
            <a:extLst>
              <a:ext uri="{FF2B5EF4-FFF2-40B4-BE49-F238E27FC236}">
                <a16:creationId xmlns:a16="http://schemas.microsoft.com/office/drawing/2014/main" id="{E042A2AD-57EC-E1FB-76C7-B5506BDB0C8B}"/>
              </a:ext>
              <a:ext uri="{C183D7F6-B498-43B3-948B-1728B52AA6E4}">
                <adec:decorative xmlns:adec="http://schemas.microsoft.com/office/drawing/2017/decorative" val="1"/>
              </a:ext>
            </a:extLst>
          </p:cNvPr>
          <p:cNvSpPr/>
          <p:nvPr/>
        </p:nvSpPr>
        <p:spPr>
          <a:xfrm>
            <a:off x="119965" y="8835983"/>
            <a:ext cx="7543800" cy="86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1036" name="Picture Placeholder 4" descr="Wisconsin Department of Public Instruction logo">
            <a:extLst>
              <a:ext uri="{FF2B5EF4-FFF2-40B4-BE49-F238E27FC236}">
                <a16:creationId xmlns:a16="http://schemas.microsoft.com/office/drawing/2014/main" id="{4A5B72BE-EC60-3FD7-5CE6-502259D6F671}"/>
              </a:ext>
              <a:ext uri="{C183D7F6-B498-43B3-948B-1728B52AA6E4}">
                <adec:decorative xmlns:adec="http://schemas.microsoft.com/office/drawing/2017/decorative" val="0"/>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113439" y="9051187"/>
            <a:ext cx="2265585" cy="549603"/>
          </a:xfrm>
          <a:prstGeom prst="rect">
            <a:avLst/>
          </a:prstGeom>
          <a:effectLst/>
        </p:spPr>
      </p:pic>
      <p:pic>
        <p:nvPicPr>
          <p:cNvPr id="1037" name="Picture Placeholder 4" descr="Institute of Museum and Library Services logo">
            <a:extLst>
              <a:ext uri="{FF2B5EF4-FFF2-40B4-BE49-F238E27FC236}">
                <a16:creationId xmlns:a16="http://schemas.microsoft.com/office/drawing/2014/main" id="{0614E0C0-9D02-8DB6-1D83-9389B152E2A2}"/>
              </a:ext>
              <a:ext uri="{C183D7F6-B498-43B3-948B-1728B52AA6E4}">
                <adec:decorative xmlns:adec="http://schemas.microsoft.com/office/drawing/2017/decorative" val="0"/>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2546494" y="9103208"/>
            <a:ext cx="1213706" cy="549603"/>
          </a:xfrm>
          <a:prstGeom prst="rect">
            <a:avLst/>
          </a:prstGeom>
          <a:effectLst/>
        </p:spPr>
      </p:pic>
      <p:sp>
        <p:nvSpPr>
          <p:cNvPr id="1038" name="Text Placeholder 2">
            <a:extLst>
              <a:ext uri="{FF2B5EF4-FFF2-40B4-BE49-F238E27FC236}">
                <a16:creationId xmlns:a16="http://schemas.microsoft.com/office/drawing/2014/main" id="{A87D6BED-643C-0F65-B4AA-D092FCF48032}"/>
              </a:ext>
            </a:extLst>
          </p:cNvPr>
          <p:cNvSpPr txBox="1">
            <a:spLocks/>
          </p:cNvSpPr>
          <p:nvPr/>
        </p:nvSpPr>
        <p:spPr>
          <a:xfrm>
            <a:off x="3885339" y="9051187"/>
            <a:ext cx="3729568" cy="601624"/>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dirty="0">
                <a:solidFill>
                  <a:srgbClr val="000000"/>
                </a:solidFill>
                <a:latin typeface="Lato" panose="020F0502020204030203" pitchFamily="34" charset="0"/>
              </a:rPr>
              <a:t>Provided by the Department of Public Instruction. Funding provided through the Universal Service Fund and the Institute of Museum and Library Services.</a:t>
            </a:r>
            <a:endParaRPr lang="en-US" sz="1200" dirty="0"/>
          </a:p>
        </p:txBody>
      </p:sp>
      <p:sp>
        <p:nvSpPr>
          <p:cNvPr id="24" name="Rectangle 23">
            <a:extLst>
              <a:ext uri="{FF2B5EF4-FFF2-40B4-BE49-F238E27FC236}">
                <a16:creationId xmlns:a16="http://schemas.microsoft.com/office/drawing/2014/main" id="{E94BB84E-670D-4452-A6A8-A2140DB20D0C}"/>
              </a:ext>
              <a:ext uri="{C183D7F6-B498-43B3-948B-1728B52AA6E4}">
                <adec:decorative xmlns:adec="http://schemas.microsoft.com/office/drawing/2017/decorative" val="1"/>
              </a:ext>
            </a:extLst>
          </p:cNvPr>
          <p:cNvSpPr/>
          <p:nvPr/>
        </p:nvSpPr>
        <p:spPr>
          <a:xfrm>
            <a:off x="0" y="9704832"/>
            <a:ext cx="7772400" cy="353568"/>
          </a:xfrm>
          <a:prstGeom prst="rect">
            <a:avLst/>
          </a:prstGeom>
          <a:solidFill>
            <a:srgbClr val="2242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7" dirty="0"/>
          </a:p>
        </p:txBody>
      </p:sp>
    </p:spTree>
    <p:extLst>
      <p:ext uri="{BB962C8B-B14F-4D97-AF65-F5344CB8AC3E}">
        <p14:creationId xmlns:p14="http://schemas.microsoft.com/office/powerpoint/2010/main" val="879727602"/>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0D5F934DA1BE49B3B3F9159900EAAC" ma:contentTypeVersion="21" ma:contentTypeDescription="Create a new document." ma:contentTypeScope="" ma:versionID="5cc56adc8b7ee982a1c4a256661d7890">
  <xsd:schema xmlns:xsd="http://www.w3.org/2001/XMLSchema" xmlns:xs="http://www.w3.org/2001/XMLSchema" xmlns:p="http://schemas.microsoft.com/office/2006/metadata/properties" xmlns:ns1="http://schemas.microsoft.com/sharepoint/v3" xmlns:ns2="3705e7c2-6d2e-44c1-91c3-8b7ff98ec150" xmlns:ns3="2e012255-b838-4391-8643-1b756ed2d8a3" targetNamespace="http://schemas.microsoft.com/office/2006/metadata/properties" ma:root="true" ma:fieldsID="1d8fc8575b35b60b7d42c4c8c1b17dd0" ns1:_="" ns2:_="" ns3:_="">
    <xsd:import namespace="http://schemas.microsoft.com/sharepoint/v3"/>
    <xsd:import namespace="3705e7c2-6d2e-44c1-91c3-8b7ff98ec150"/>
    <xsd:import namespace="2e012255-b838-4391-8643-1b756ed2d8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05e7c2-6d2e-44c1-91c3-8b7ff98ec1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5f17300-1e6c-40ba-91a1-269fcda390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012255-b838-4391-8643-1b756ed2d8a3"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87ff7528-c154-45a0-aa6b-b2f138799b06}" ma:internalName="TaxCatchAll" ma:showField="CatchAllData" ma:web="2e012255-b838-4391-8643-1b756ed2d8a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MigrationSourceID" ma:index="28"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705e7c2-6d2e-44c1-91c3-8b7ff98ec150">
      <Terms xmlns="http://schemas.microsoft.com/office/infopath/2007/PartnerControls"/>
    </lcf76f155ced4ddcb4097134ff3c332f>
    <_ip_UnifiedCompliancePolicyProperties xmlns="http://schemas.microsoft.com/sharepoint/v3" xsi:nil="true"/>
    <TaxCatchAll xmlns="2e012255-b838-4391-8643-1b756ed2d8a3" xsi:nil="true"/>
  </documentManagement>
</p:properties>
</file>

<file path=customXml/itemProps1.xml><?xml version="1.0" encoding="utf-8"?>
<ds:datastoreItem xmlns:ds="http://schemas.openxmlformats.org/officeDocument/2006/customXml" ds:itemID="{1E13F45F-7BD4-420E-B215-D6A11E7BC9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05e7c2-6d2e-44c1-91c3-8b7ff98ec150"/>
    <ds:schemaRef ds:uri="2e012255-b838-4391-8643-1b756ed2d8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CA85ED-AD2A-4C21-88FD-1D8E2FD27584}">
  <ds:schemaRefs>
    <ds:schemaRef ds:uri="http://schemas.microsoft.com/sharepoint/v3/contenttype/forms"/>
  </ds:schemaRefs>
</ds:datastoreItem>
</file>

<file path=customXml/itemProps3.xml><?xml version="1.0" encoding="utf-8"?>
<ds:datastoreItem xmlns:ds="http://schemas.openxmlformats.org/officeDocument/2006/customXml" ds:itemID="{75765E2D-4430-4B87-9D4A-BC6BD56AB684}">
  <ds:schemaRefs>
    <ds:schemaRef ds:uri="http://purl.org/dc/terms/"/>
    <ds:schemaRef ds:uri="http://schemas.openxmlformats.org/package/2006/metadata/core-properties"/>
    <ds:schemaRef ds:uri="http://purl.org/dc/dcmitype/"/>
    <ds:schemaRef ds:uri="2e012255-b838-4391-8643-1b756ed2d8a3"/>
    <ds:schemaRef ds:uri="3705e7c2-6d2e-44c1-91c3-8b7ff98ec150"/>
    <ds:schemaRef ds:uri="http://purl.org/dc/elements/1.1/"/>
    <ds:schemaRef ds:uri="http://schemas.microsoft.com/office/2006/metadata/properties"/>
    <ds:schemaRef ds:uri="http://schemas.microsoft.com/office/2006/documentManagement/types"/>
    <ds:schemaRef ds:uri="http://schemas.microsoft.com/sharepoint/v3"/>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1539</TotalTime>
  <Words>334</Words>
  <Application>Microsoft Office PowerPoint</Application>
  <PresentationFormat>Custom</PresentationFormat>
  <Paragraphs>15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Lato</vt:lpstr>
      <vt:lpstr>Office 2013 - 2022 Theme</vt:lpstr>
      <vt:lpstr>Youth Services Resource Guide Find a great collection of resources for your Youth Services work at the public library. Check out resources on programming ideas, reading recommendations, and professional literature. </vt:lpstr>
    </vt:vector>
  </TitlesOfParts>
  <Manager/>
  <Company>Wisconsin Department of Public Instruction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BadgerLink</dc:title>
  <dc:subject/>
  <dc:creator>Champoux, Jennifer L.   DPI</dc:creator>
  <cp:keywords/>
  <dc:description/>
  <cp:lastModifiedBy>Champoux, Jennifer L.   DPI</cp:lastModifiedBy>
  <cp:revision>117</cp:revision>
  <cp:lastPrinted>2019-03-27T14:23:35Z</cp:lastPrinted>
  <dcterms:created xsi:type="dcterms:W3CDTF">2018-05-16T19:14:47Z</dcterms:created>
  <dcterms:modified xsi:type="dcterms:W3CDTF">2026-07-27T21:19:10Z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-969730851</vt:i4>
  </property>
  <property fmtid="{D5CDD505-2E9C-101B-9397-08002B2CF9AE}" pid="3" name="_NewReviewCycle">
    <vt:lpwstr/>
  </property>
  <property fmtid="{D5CDD505-2E9C-101B-9397-08002B2CF9AE}" pid="4" name="_EmailSubject">
    <vt:lpwstr>school nursing sub-logo</vt:lpwstr>
  </property>
  <property fmtid="{D5CDD505-2E9C-101B-9397-08002B2CF9AE}" pid="5" name="_AuthorEmail">
    <vt:lpwstr>Louise.Wilson@dpi.wi.gov</vt:lpwstr>
  </property>
  <property fmtid="{D5CDD505-2E9C-101B-9397-08002B2CF9AE}" pid="6" name="_AuthorEmailDisplayName">
    <vt:lpwstr>Wilson, Louise F.   DPI</vt:lpwstr>
  </property>
  <property fmtid="{D5CDD505-2E9C-101B-9397-08002B2CF9AE}" pid="7" name="_PreviousAdHocReviewCycleID">
    <vt:i4>-47106403</vt:i4>
  </property>
  <property fmtid="{D5CDD505-2E9C-101B-9397-08002B2CF9AE}" pid="8" name="ContentTypeId">
    <vt:lpwstr>0x0101002A0D5F934DA1BE49B3B3F9159900EAAC</vt:lpwstr>
  </property>
  <property fmtid="{D5CDD505-2E9C-101B-9397-08002B2CF9AE}" pid="9" name="MediaServiceImageTags">
    <vt:lpwstr/>
  </property>
</Properties>
</file>