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7772400" cy="10058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  <p15:guide id="3" orient="horz" pos="3161" userDrawn="1">
          <p15:clr>
            <a:srgbClr val="A4A3A4"/>
          </p15:clr>
        </p15:guide>
        <p15:guide id="4" pos="465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A3C"/>
    <a:srgbClr val="1E824C"/>
    <a:srgbClr val="009939"/>
    <a:srgbClr val="0066CC"/>
    <a:srgbClr val="22429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44" autoAdjust="0"/>
    <p:restoredTop sz="96224" autoAdjust="0"/>
  </p:normalViewPr>
  <p:slideViewPr>
    <p:cSldViewPr snapToGrid="0">
      <p:cViewPr varScale="1">
        <p:scale>
          <a:sx n="73" d="100"/>
          <a:sy n="73" d="100"/>
        </p:scale>
        <p:origin x="2820" y="78"/>
      </p:cViewPr>
      <p:guideLst>
        <p:guide orient="horz" pos="3168"/>
        <p:guide pos="2448"/>
        <p:guide orient="horz" pos="3161"/>
        <p:guide pos="46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0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962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131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85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78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631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3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28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447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5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F7F5D-7515-4066-8594-40A7256452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239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F7F5D-7515-4066-8594-40A7256452A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FB03B-498B-4F56-8C16-165148BF9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17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idpiprd.sharepoint.com/sites/PublicShare/_layouts/15/guestaccess.aspx?share=IQCER0Gv5eUWTZTYxBU3Np07AdibEe2n8xptfd0r4nlI7IA&amp;e=OWQVzX&amp;xsdata=MDV8MDJ8ZWxpemFiZXRoLm5ldW1hbkBkcGkud2kuZ292fDU3NjA4YTgzYzBjMTRhYjBjOWZhMDhkZTg1YmJjOGY0fDE2NTRkMTQwMzI2MDQ5MDNiNWI3MTg0NTAwNTFjZTE2fDF8MHw2MzkwOTUyMzg3NTI5MDIyNjV8VW5rbm93bnxUV0ZwYkdac2IzZDhleUpGYlhCMGVVMWhjR2tpT25SeWRXVXNJbFlpT2lJd0xqQXVNREF3TUNJc0lsQWlPaUpYYVc0ek1pSXNJa0ZPSWpvaVRXRnBiQ0lzSWxkVUlqb3lmUT09fDB8fHw%3d&amp;sdata=L1dudFFDbDlxRkk5bHgxeFhTbEIvcWRDaDdvZzNZaFlLeGtBSitnOFZaND0%3d" TargetMode="External"/><Relationship Id="rId13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hyperlink" Target="https://badgerlink.dpi.wi.gov/get-word-out/request-bookmarks-and-posters" TargetMode="External"/><Relationship Id="rId17" Type="http://schemas.openxmlformats.org/officeDocument/2006/relationships/image" Target="../media/image8.jpeg"/><Relationship Id="rId2" Type="http://schemas.openxmlformats.org/officeDocument/2006/relationships/image" Target="../media/image1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badgerlink.dpi.wi.gov/ip-reporting-form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badgerlink.dpi.wi.gov/resources" TargetMode="External"/><Relationship Id="rId15" Type="http://schemas.openxmlformats.org/officeDocument/2006/relationships/hyperlink" Target="https://badgerlink.dpi.wi.gov/training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s://www.wiscat.net/ext/validateglobal.php?cid=stwi&amp;lid=stwi&amp;dataid=1238" TargetMode="External"/><Relationship Id="rId9" Type="http://schemas.openxmlformats.org/officeDocument/2006/relationships/hyperlink" Target="https://badgerlink.dpi.wi.gov/library-staff" TargetMode="External"/><Relationship Id="rId14" Type="http://schemas.openxmlformats.org/officeDocument/2006/relationships/hyperlink" Target="https://badgerlink.dpi.wi.gov/training/request-train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"/>
            <a:ext cx="7772400" cy="489684"/>
          </a:xfrm>
          <a:prstGeom prst="rect">
            <a:avLst/>
          </a:prstGeom>
          <a:solidFill>
            <a:srgbClr val="99CA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 dirty="0"/>
          </a:p>
        </p:txBody>
      </p:sp>
      <p:sp>
        <p:nvSpPr>
          <p:cNvPr id="6" name="Title 13">
            <a:extLst>
              <a:ext uri="{FF2B5EF4-FFF2-40B4-BE49-F238E27FC236}">
                <a16:creationId xmlns:a16="http://schemas.microsoft.com/office/drawing/2014/main" id="{F00B025D-EDF3-A5B6-A10C-4C0CC2CBBE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80956" y="528701"/>
            <a:ext cx="4377144" cy="1515192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b="1" dirty="0">
                <a:solidFill>
                  <a:srgbClr val="224290"/>
                </a:solidFill>
                <a:latin typeface="Lato" panose="020F0502020204030203" pitchFamily="34" charset="0"/>
              </a:rPr>
              <a:t>Back to School Checklist 2026</a:t>
            </a:r>
            <a:br>
              <a:rPr lang="en-US" sz="5400" b="1" dirty="0">
                <a:solidFill>
                  <a:srgbClr val="224290"/>
                </a:solidFill>
                <a:latin typeface="Lato" panose="020F0502020204030203" pitchFamily="34" charset="0"/>
              </a:rPr>
            </a:br>
            <a:r>
              <a:rPr lang="en-US" sz="1800" b="1" dirty="0">
                <a:latin typeface="Lato" panose="020F0502020204030203" pitchFamily="34" charset="0"/>
              </a:rPr>
              <a:t>Welcome back to a new school year! BadgerLink is Wisconsin’s Online Library providing students and educators with trusted content from licensed resources.</a:t>
            </a:r>
          </a:p>
        </p:txBody>
      </p:sp>
      <p:pic>
        <p:nvPicPr>
          <p:cNvPr id="7" name="Picture Placeholder 4" descr="Badgerlink logo.">
            <a:extLst>
              <a:ext uri="{FF2B5EF4-FFF2-40B4-BE49-F238E27FC236}">
                <a16:creationId xmlns:a16="http://schemas.microsoft.com/office/drawing/2014/main" id="{07126B32-06F8-C746-0ACB-403F341A487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" b="764"/>
          <a:stretch/>
        </p:blipFill>
        <p:spPr>
          <a:xfrm>
            <a:off x="246783" y="757618"/>
            <a:ext cx="3016009" cy="959429"/>
          </a:xfrm>
          <a:prstGeom prst="rect">
            <a:avLst/>
          </a:prstGeom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F88C568-341B-CB2C-7426-40E0EE9F7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240" y="2063289"/>
            <a:ext cx="7543800" cy="974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pic>
        <p:nvPicPr>
          <p:cNvPr id="1029" name="Picture Placeholder 4" descr="Green padlock unlocked.">
            <a:extLst>
              <a:ext uri="{FF2B5EF4-FFF2-40B4-BE49-F238E27FC236}">
                <a16:creationId xmlns:a16="http://schemas.microsoft.com/office/drawing/2014/main" id="{B5919317-470F-8894-764C-44FF8F2ACF2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68" y="2236825"/>
            <a:ext cx="731224" cy="731224"/>
          </a:xfrm>
          <a:prstGeom prst="rect">
            <a:avLst/>
          </a:prstGeom>
          <a:effectLst/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E45BA3F-054A-53D1-2BA7-503E3C5D68D6}"/>
              </a:ext>
            </a:extLst>
          </p:cNvPr>
          <p:cNvSpPr txBox="1">
            <a:spLocks/>
          </p:cNvSpPr>
          <p:nvPr/>
        </p:nvSpPr>
        <p:spPr>
          <a:xfrm>
            <a:off x="1001751" y="2180110"/>
            <a:ext cx="6656349" cy="159405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Lato" panose="020F0502020204030203" pitchFamily="34" charset="0"/>
              </a:rPr>
              <a:t>Check access to resources from the library and school network.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latin typeface="Lato" panose="020F0502020204030203" pitchFamily="34" charset="0"/>
              </a:rPr>
              <a:t>While at your library or school, test your access using this example link for </a:t>
            </a:r>
            <a:r>
              <a:rPr lang="en-US" sz="1600" dirty="0">
                <a:latin typeface="Lato" panose="020F0502020204030203" pitchFamily="34" charset="0"/>
                <a:hlinkClick r:id="rId4"/>
              </a:rPr>
              <a:t>Britannica School</a:t>
            </a:r>
            <a:r>
              <a:rPr lang="en-US" sz="1600" dirty="0">
                <a:latin typeface="Lato" panose="020F0502020204030203" pitchFamily="34" charset="0"/>
              </a:rPr>
              <a:t> or try </a:t>
            </a:r>
            <a:r>
              <a:rPr lang="en-US" sz="1600" dirty="0">
                <a:latin typeface="Lato" panose="020F0502020204030203" pitchFamily="34" charset="0"/>
                <a:hlinkClick r:id="rId5"/>
              </a:rPr>
              <a:t>any resource link on the BadgerLink website</a:t>
            </a:r>
            <a:r>
              <a:rPr lang="en-US" sz="1600" dirty="0">
                <a:latin typeface="Lato" panose="020F0502020204030203" pitchFamily="34" charset="0"/>
              </a:rPr>
              <a:t>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Lato" panose="020F0502020204030203" pitchFamily="34" charset="0"/>
              </a:rPr>
              <a:t>If prompted to log in</a:t>
            </a:r>
            <a:r>
              <a:rPr lang="en-US" sz="1600" dirty="0">
                <a:latin typeface="Lato" panose="020F0502020204030203" pitchFamily="34" charset="0"/>
              </a:rPr>
              <a:t>, share your current IP address(es) via the </a:t>
            </a:r>
            <a:r>
              <a:rPr lang="en-US" sz="1600" dirty="0">
                <a:latin typeface="Lato" panose="020F0502020204030203" pitchFamily="34" charset="0"/>
                <a:hlinkClick r:id="rId6"/>
              </a:rPr>
              <a:t>BadgerLink IP Reporting Form</a:t>
            </a:r>
            <a:r>
              <a:rPr lang="en-US" sz="1600" dirty="0">
                <a:latin typeface="Lato" panose="020F0502020204030203" pitchFamily="34" charset="0"/>
              </a:rPr>
              <a:t>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Lato" panose="020F0502020204030203" pitchFamily="34" charset="0"/>
              </a:rPr>
              <a:t>If you are directed to the resource home page</a:t>
            </a:r>
            <a:r>
              <a:rPr lang="en-US" sz="1600" dirty="0">
                <a:latin typeface="Lato" panose="020F0502020204030203" pitchFamily="34" charset="0"/>
              </a:rPr>
              <a:t>, you are good to go! </a:t>
            </a:r>
            <a:endParaRPr lang="en-US" sz="1600" b="1" dirty="0">
              <a:latin typeface="Lato" panose="020F0502020204030203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E47047-64E7-40F9-F9FF-35274240D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240" y="3749505"/>
            <a:ext cx="7543800" cy="1005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pic>
        <p:nvPicPr>
          <p:cNvPr id="1031" name="Picture Placeholder 4" descr="Web browser window with a chainlink in the center. ">
            <a:extLst>
              <a:ext uri="{FF2B5EF4-FFF2-40B4-BE49-F238E27FC236}">
                <a16:creationId xmlns:a16="http://schemas.microsoft.com/office/drawing/2014/main" id="{940E8792-3F19-BB85-C83B-F7156855AF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68" y="3954219"/>
            <a:ext cx="731520" cy="731520"/>
          </a:xfrm>
          <a:prstGeom prst="rect">
            <a:avLst/>
          </a:prstGeom>
          <a:effectLst/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5F0508F-FEDA-582A-C26F-18CD1A8CA7D2}"/>
              </a:ext>
            </a:extLst>
          </p:cNvPr>
          <p:cNvSpPr txBox="1">
            <a:spLocks/>
          </p:cNvSpPr>
          <p:nvPr/>
        </p:nvSpPr>
        <p:spPr>
          <a:xfrm>
            <a:off x="1001751" y="3901698"/>
            <a:ext cx="6576047" cy="183607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Lato" panose="020F0502020204030203" pitchFamily="34" charset="0"/>
              </a:rPr>
              <a:t>Add resources’ direct links to your website.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latin typeface="Lato" panose="020F0502020204030203" pitchFamily="34" charset="0"/>
                <a:hlinkClick r:id="rId8"/>
              </a:rPr>
              <a:t>Link to any BadgerLink resources </a:t>
            </a:r>
            <a:r>
              <a:rPr lang="en-US" sz="1600" dirty="0">
                <a:latin typeface="Lato" panose="020F0502020204030203" pitchFamily="34" charset="0"/>
              </a:rPr>
              <a:t>on your school website to get students to resources with fewer clicks! A file with all the resource links and </a:t>
            </a:r>
            <a:r>
              <a:rPr lang="en-US" sz="1600">
                <a:latin typeface="Lato" panose="020F0502020204030203" pitchFamily="34" charset="0"/>
              </a:rPr>
              <a:t>logos are found </a:t>
            </a:r>
            <a:r>
              <a:rPr lang="en-US" sz="1600" dirty="0">
                <a:latin typeface="Lato" panose="020F0502020204030203" pitchFamily="34" charset="0"/>
              </a:rPr>
              <a:t>on the </a:t>
            </a:r>
            <a:r>
              <a:rPr lang="en-US" sz="1600" dirty="0">
                <a:latin typeface="Lato" panose="020F0502020204030203" pitchFamily="34" charset="0"/>
                <a:hlinkClick r:id="rId9"/>
              </a:rPr>
              <a:t>For Library Staff page</a:t>
            </a:r>
            <a:r>
              <a:rPr lang="en-US" sz="1600" dirty="0">
                <a:latin typeface="Lato" panose="020F0502020204030203" pitchFamily="34" charset="0"/>
              </a:rPr>
              <a:t> under Getting Started section.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latin typeface="Lato" panose="020F050202020403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latin typeface="Lato" panose="020F0502020204030203" pitchFamily="34" charset="0"/>
              </a:rPr>
              <a:t>Reach out for assistance on adding resources to your learning technology like </a:t>
            </a:r>
            <a:r>
              <a:rPr lang="en-US" sz="1600" dirty="0" err="1">
                <a:latin typeface="Lato" panose="020F0502020204030203" pitchFamily="34" charset="0"/>
              </a:rPr>
              <a:t>ClassLink</a:t>
            </a:r>
            <a:r>
              <a:rPr lang="en-US" sz="1600" dirty="0">
                <a:latin typeface="Lato" panose="020F0502020204030203" pitchFamily="34" charset="0"/>
              </a:rPr>
              <a:t> or Clever single sign-on. </a:t>
            </a:r>
            <a:endParaRPr lang="en-US" sz="1600" b="1" dirty="0">
              <a:latin typeface="Lato" panose="020F050202020403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Lato" panose="020F0502020204030203" pitchFamily="34" charset="0"/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13ADD60-F4D6-54E4-ADAB-C7AEA5FB4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06240" y="5731513"/>
            <a:ext cx="7543800" cy="1005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pic>
        <p:nvPicPr>
          <p:cNvPr id="1032" name="Picture Placeholder 4" descr="Checkboxes checked next to two books stacked. ">
            <a:extLst>
              <a:ext uri="{FF2B5EF4-FFF2-40B4-BE49-F238E27FC236}">
                <a16:creationId xmlns:a16="http://schemas.microsoft.com/office/drawing/2014/main" id="{38C2B0DC-6708-D999-93E4-926E39913B3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68" y="5908208"/>
            <a:ext cx="731520" cy="731520"/>
          </a:xfrm>
          <a:prstGeom prst="rect">
            <a:avLst/>
          </a:prstGeom>
          <a:effectLst/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68F7F1-3434-0D79-7830-0A8A33CDDFD7}"/>
              </a:ext>
            </a:extLst>
          </p:cNvPr>
          <p:cNvSpPr txBox="1">
            <a:spLocks/>
          </p:cNvSpPr>
          <p:nvPr/>
        </p:nvSpPr>
        <p:spPr>
          <a:xfrm>
            <a:off x="1001751" y="5876345"/>
            <a:ext cx="6307239" cy="83284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Lato" panose="020F0502020204030203" pitchFamily="34" charset="0"/>
              </a:rPr>
              <a:t>Bookmark your favorite resource guides.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latin typeface="Lato" panose="020F0502020204030203" pitchFamily="34" charset="0"/>
              </a:rPr>
              <a:t>Head to the </a:t>
            </a:r>
            <a:r>
              <a:rPr lang="en-US" sz="1600" dirty="0">
                <a:latin typeface="Lato" panose="020F0502020204030203" pitchFamily="34" charset="0"/>
                <a:hlinkClick r:id="rId9"/>
              </a:rPr>
              <a:t>For Library Staff page </a:t>
            </a:r>
            <a:r>
              <a:rPr lang="en-US" sz="1600" dirty="0">
                <a:latin typeface="Lato" panose="020F0502020204030203" pitchFamily="34" charset="0"/>
              </a:rPr>
              <a:t>and check out the BadgerLink resource guides on various topics and grade levels.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CEF0C9-B9C1-8B52-A8C9-745F8EF3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06240" y="6804467"/>
            <a:ext cx="7543800" cy="1005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pic>
        <p:nvPicPr>
          <p:cNvPr id="1033" name="Picture Placeholder 4" descr="Stack of posters next to a stack of bookmarks. ">
            <a:extLst>
              <a:ext uri="{FF2B5EF4-FFF2-40B4-BE49-F238E27FC236}">
                <a16:creationId xmlns:a16="http://schemas.microsoft.com/office/drawing/2014/main" id="{63647976-258E-2C64-DE44-FF1CBD4E5B4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68" y="6940361"/>
            <a:ext cx="731520" cy="731520"/>
          </a:xfrm>
          <a:prstGeom prst="rect">
            <a:avLst/>
          </a:prstGeom>
          <a:effectLst/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5DB6CC2-9FAE-8D0F-F871-B4EA8F9699FC}"/>
              </a:ext>
            </a:extLst>
          </p:cNvPr>
          <p:cNvSpPr txBox="1">
            <a:spLocks/>
          </p:cNvSpPr>
          <p:nvPr/>
        </p:nvSpPr>
        <p:spPr>
          <a:xfrm>
            <a:off x="1001751" y="6895299"/>
            <a:ext cx="6551505" cy="817893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Lato" panose="020F0502020204030203" pitchFamily="34" charset="0"/>
              </a:rPr>
              <a:t>Request posters and bookmarks.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latin typeface="Lato" panose="020F0502020204030203" pitchFamily="34" charset="0"/>
                <a:hlinkClick r:id="rId12"/>
              </a:rPr>
              <a:t>Share promotional materials </a:t>
            </a:r>
            <a:r>
              <a:rPr lang="en-US" sz="1600" dirty="0">
                <a:latin typeface="Lato" panose="020F0502020204030203" pitchFamily="34" charset="0"/>
              </a:rPr>
              <a:t>with your students and educators throughout the year.</a:t>
            </a:r>
            <a:endParaRPr lang="en-US" sz="1600" b="1" dirty="0">
              <a:latin typeface="Lato" panose="020F050202020403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Lato" panose="020F0502020204030203" pitchFamily="34" charset="0"/>
              </a:rPr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D413596-454C-427A-BECA-F03EE6C91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06240" y="7707191"/>
            <a:ext cx="7543800" cy="1005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/>
          </a:p>
        </p:txBody>
      </p:sp>
      <p:pic>
        <p:nvPicPr>
          <p:cNvPr id="1034" name="Picture Placeholder 4" descr="Open laptop with an person pointing to a whiteboard displayed on the screen. ">
            <a:extLst>
              <a:ext uri="{FF2B5EF4-FFF2-40B4-BE49-F238E27FC236}">
                <a16:creationId xmlns:a16="http://schemas.microsoft.com/office/drawing/2014/main" id="{79505063-B20D-8FEB-C2B1-8A0BCE8F87E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68" y="7784529"/>
            <a:ext cx="731520" cy="731520"/>
          </a:xfrm>
          <a:prstGeom prst="rect">
            <a:avLst/>
          </a:prstGeom>
          <a:effectLst/>
        </p:spPr>
      </p:pic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DC00715-1074-93C9-5F8F-95D76131CB5A}"/>
              </a:ext>
            </a:extLst>
          </p:cNvPr>
          <p:cNvSpPr txBox="1">
            <a:spLocks/>
          </p:cNvSpPr>
          <p:nvPr/>
        </p:nvSpPr>
        <p:spPr>
          <a:xfrm>
            <a:off x="1026293" y="7885706"/>
            <a:ext cx="6423034" cy="86351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Lato" panose="020F0502020204030203" pitchFamily="34" charset="0"/>
              </a:rPr>
              <a:t>Schedule and review training options.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latin typeface="Lato" panose="020F0502020204030203" pitchFamily="34" charset="0"/>
                <a:hlinkClick r:id="rId14"/>
              </a:rPr>
              <a:t>Request personalized training </a:t>
            </a:r>
            <a:r>
              <a:rPr lang="en-US" sz="1600" dirty="0">
                <a:latin typeface="Lato" panose="020F0502020204030203" pitchFamily="34" charset="0"/>
              </a:rPr>
              <a:t>and check out asynchronous options on the </a:t>
            </a:r>
            <a:r>
              <a:rPr lang="en-US" sz="1600" dirty="0">
                <a:latin typeface="Lato" panose="020F0502020204030203" pitchFamily="34" charset="0"/>
                <a:hlinkClick r:id="rId15"/>
              </a:rPr>
              <a:t>BadgerLink training page</a:t>
            </a:r>
            <a:r>
              <a:rPr lang="en-US" sz="1600" dirty="0">
                <a:latin typeface="Lato" panose="020F0502020204030203" pitchFamily="34" charset="0"/>
              </a:rPr>
              <a:t>.</a:t>
            </a:r>
            <a:endParaRPr lang="en-US" sz="1600" b="1" dirty="0">
              <a:latin typeface="Lato" panose="020F050202020403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Lato" panose="020F0502020204030203" pitchFamily="34" charset="0"/>
              </a:rPr>
              <a:t>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BAC29CD-EE8F-2917-64AC-1607AC43B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06240" y="8809210"/>
            <a:ext cx="7543800" cy="1005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 dirty="0"/>
          </a:p>
        </p:txBody>
      </p:sp>
      <p:pic>
        <p:nvPicPr>
          <p:cNvPr id="1036" name="Picture Placeholder 4" descr="Wisconsin Department of Public Instruction logo. &#10;">
            <a:extLst>
              <a:ext uri="{FF2B5EF4-FFF2-40B4-BE49-F238E27FC236}">
                <a16:creationId xmlns:a16="http://schemas.microsoft.com/office/drawing/2014/main" id="{4A5B72BE-EC60-3FD7-5CE6-502259D6F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5271" y="8951043"/>
            <a:ext cx="965877" cy="549603"/>
          </a:xfrm>
          <a:prstGeom prst="rect">
            <a:avLst/>
          </a:prstGeom>
          <a:effectLst/>
        </p:spPr>
      </p:pic>
      <p:pic>
        <p:nvPicPr>
          <p:cNvPr id="1037" name="Picture Placeholder 4" descr="Institute of Museum and Library Services logo.">
            <a:extLst>
              <a:ext uri="{FF2B5EF4-FFF2-40B4-BE49-F238E27FC236}">
                <a16:creationId xmlns:a16="http://schemas.microsoft.com/office/drawing/2014/main" id="{0614E0C0-9D02-8DB6-1D83-9389B152E2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1258" y="8977863"/>
            <a:ext cx="1213706" cy="549603"/>
          </a:xfrm>
          <a:prstGeom prst="rect">
            <a:avLst/>
          </a:prstGeom>
          <a:effectLst/>
        </p:spPr>
      </p:pic>
      <p:sp>
        <p:nvSpPr>
          <p:cNvPr id="1038" name="Text Placeholder 2">
            <a:extLst>
              <a:ext uri="{FF2B5EF4-FFF2-40B4-BE49-F238E27FC236}">
                <a16:creationId xmlns:a16="http://schemas.microsoft.com/office/drawing/2014/main" id="{A87D6BED-643C-0F65-B4AA-D092FCF48032}"/>
              </a:ext>
            </a:extLst>
          </p:cNvPr>
          <p:cNvSpPr txBox="1">
            <a:spLocks/>
          </p:cNvSpPr>
          <p:nvPr/>
        </p:nvSpPr>
        <p:spPr>
          <a:xfrm>
            <a:off x="3953351" y="9009976"/>
            <a:ext cx="3729568" cy="48968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Lato" panose="020F0502020204030203" pitchFamily="34" charset="0"/>
              </a:rPr>
              <a:t>Provided by the Department of Public Instruction. Funding provided through the Universal Service Fund and the Institute of Museum and Library Services.</a:t>
            </a:r>
            <a:endParaRPr lang="en-US" sz="10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94BB84E-670D-4452-A6A8-A2140DB20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9568715"/>
            <a:ext cx="7772400" cy="489685"/>
          </a:xfrm>
          <a:prstGeom prst="rect">
            <a:avLst/>
          </a:prstGeom>
          <a:solidFill>
            <a:srgbClr val="2242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7" dirty="0"/>
          </a:p>
        </p:txBody>
      </p:sp>
    </p:spTree>
    <p:extLst>
      <p:ext uri="{BB962C8B-B14F-4D97-AF65-F5344CB8AC3E}">
        <p14:creationId xmlns:p14="http://schemas.microsoft.com/office/powerpoint/2010/main" val="879727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3705e7c2-6d2e-44c1-91c3-8b7ff98ec150">
      <Terms xmlns="http://schemas.microsoft.com/office/infopath/2007/PartnerControls"/>
    </lcf76f155ced4ddcb4097134ff3c332f>
    <_ip_UnifiedCompliancePolicyProperties xmlns="http://schemas.microsoft.com/sharepoint/v3" xsi:nil="true"/>
    <TaxCatchAll xmlns="2e012255-b838-4391-8643-1b756ed2d8a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0D5F934DA1BE49B3B3F9159900EAAC" ma:contentTypeVersion="21" ma:contentTypeDescription="Create a new document." ma:contentTypeScope="" ma:versionID="5cc56adc8b7ee982a1c4a256661d7890">
  <xsd:schema xmlns:xsd="http://www.w3.org/2001/XMLSchema" xmlns:xs="http://www.w3.org/2001/XMLSchema" xmlns:p="http://schemas.microsoft.com/office/2006/metadata/properties" xmlns:ns1="http://schemas.microsoft.com/sharepoint/v3" xmlns:ns2="3705e7c2-6d2e-44c1-91c3-8b7ff98ec150" xmlns:ns3="2e012255-b838-4391-8643-1b756ed2d8a3" targetNamespace="http://schemas.microsoft.com/office/2006/metadata/properties" ma:root="true" ma:fieldsID="1d8fc8575b35b60b7d42c4c8c1b17dd0" ns1:_="" ns2:_="" ns3:_="">
    <xsd:import namespace="http://schemas.microsoft.com/sharepoint/v3"/>
    <xsd:import namespace="3705e7c2-6d2e-44c1-91c3-8b7ff98ec150"/>
    <xsd:import namespace="2e012255-b838-4391-8643-1b756ed2d8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3:MigrationSource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05e7c2-6d2e-44c1-91c3-8b7ff98ec1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5f17300-1e6c-40ba-91a1-269fcda39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12255-b838-4391-8643-1b756ed2d8a3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87ff7528-c154-45a0-aa6b-b2f138799b06}" ma:internalName="TaxCatchAll" ma:showField="CatchAllData" ma:web="2e012255-b838-4391-8643-1b756ed2d8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MigrationSourceID" ma:index="28" nillable="true" ma:displayName="MigrationSourceID" ma:internalName="MigrationSourceID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CA85ED-AD2A-4C21-88FD-1D8E2FD275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5765E2D-4430-4B87-9D4A-BC6BD56AB684}">
  <ds:schemaRefs>
    <ds:schemaRef ds:uri="http://purl.org/dc/terms/"/>
    <ds:schemaRef ds:uri="http://schemas.openxmlformats.org/package/2006/metadata/core-properties"/>
    <ds:schemaRef ds:uri="http://purl.org/dc/dcmitype/"/>
    <ds:schemaRef ds:uri="2e012255-b838-4391-8643-1b756ed2d8a3"/>
    <ds:schemaRef ds:uri="3705e7c2-6d2e-44c1-91c3-8b7ff98ec150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E13F45F-7BD4-420E-B215-D6A11E7BC9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705e7c2-6d2e-44c1-91c3-8b7ff98ec150"/>
    <ds:schemaRef ds:uri="2e012255-b838-4391-8643-1b756ed2d8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1452</TotalTime>
  <Words>263</Words>
  <Application>Microsoft Office PowerPoint</Application>
  <PresentationFormat>Custom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Lato</vt:lpstr>
      <vt:lpstr>Office 2013 - 2022 Theme</vt:lpstr>
      <vt:lpstr>Back to School Checklist 2026 Welcome back to a new school year! BadgerLink is Wisconsin’s Online Library providing students and educators with trusted content from licensed resources.</vt:lpstr>
    </vt:vector>
  </TitlesOfParts>
  <Manager/>
  <Company>Wisconsin Department of Public Instruction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BadgerLink</dc:title>
  <dc:subject/>
  <dc:creator>Champoux, Jennifer L.   DPI</dc:creator>
  <cp:keywords/>
  <dc:description/>
  <cp:lastModifiedBy>Champoux, Jennifer L.   DPI</cp:lastModifiedBy>
  <cp:revision>108</cp:revision>
  <cp:lastPrinted>2019-03-27T14:23:35Z</cp:lastPrinted>
  <dcterms:created xsi:type="dcterms:W3CDTF">2018-05-16T19:14:47Z</dcterms:created>
  <dcterms:modified xsi:type="dcterms:W3CDTF">2026-07-27T21:30:13Z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-969730851</vt:i4>
  </property>
  <property fmtid="{D5CDD505-2E9C-101B-9397-08002B2CF9AE}" pid="3" name="_NewReviewCycle">
    <vt:lpwstr/>
  </property>
  <property fmtid="{D5CDD505-2E9C-101B-9397-08002B2CF9AE}" pid="4" name="_EmailSubject">
    <vt:lpwstr>school nursing sub-logo</vt:lpwstr>
  </property>
  <property fmtid="{D5CDD505-2E9C-101B-9397-08002B2CF9AE}" pid="5" name="_AuthorEmail">
    <vt:lpwstr>Louise.Wilson@dpi.wi.gov</vt:lpwstr>
  </property>
  <property fmtid="{D5CDD505-2E9C-101B-9397-08002B2CF9AE}" pid="6" name="_AuthorEmailDisplayName">
    <vt:lpwstr>Wilson, Louise F.   DPI</vt:lpwstr>
  </property>
  <property fmtid="{D5CDD505-2E9C-101B-9397-08002B2CF9AE}" pid="7" name="_PreviousAdHocReviewCycleID">
    <vt:i4>-47106403</vt:i4>
  </property>
  <property fmtid="{D5CDD505-2E9C-101B-9397-08002B2CF9AE}" pid="8" name="ContentTypeId">
    <vt:lpwstr>0x0101002A0D5F934DA1BE49B3B3F9159900EAAC</vt:lpwstr>
  </property>
  <property fmtid="{D5CDD505-2E9C-101B-9397-08002B2CF9AE}" pid="9" name="MediaServiceImageTags">
    <vt:lpwstr/>
  </property>
</Properties>
</file>