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  <p:sldId id="257" r:id="rId6"/>
  </p:sldIdLst>
  <p:sldSz cx="7772400" cy="100584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 userDrawn="1">
          <p15:clr>
            <a:srgbClr val="A4A3A4"/>
          </p15:clr>
        </p15:guide>
        <p15:guide id="2" pos="2448" userDrawn="1">
          <p15:clr>
            <a:srgbClr val="A4A3A4"/>
          </p15:clr>
        </p15:guide>
        <p15:guide id="3" orient="horz" pos="3161" userDrawn="1">
          <p15:clr>
            <a:srgbClr val="A4A3A4"/>
          </p15:clr>
        </p15:guide>
        <p15:guide id="4" pos="465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4290"/>
    <a:srgbClr val="99CA3C"/>
    <a:srgbClr val="1E824C"/>
    <a:srgbClr val="009939"/>
    <a:srgbClr val="0066CC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44" autoAdjust="0"/>
    <p:restoredTop sz="96224" autoAdjust="0"/>
  </p:normalViewPr>
  <p:slideViewPr>
    <p:cSldViewPr snapToGrid="0">
      <p:cViewPr varScale="1">
        <p:scale>
          <a:sx n="73" d="100"/>
          <a:sy n="73" d="100"/>
        </p:scale>
        <p:origin x="2772" y="78"/>
      </p:cViewPr>
      <p:guideLst>
        <p:guide orient="horz" pos="3168"/>
        <p:guide pos="2448"/>
        <p:guide orient="horz" pos="3161"/>
        <p:guide pos="465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F7F5D-7515-4066-8594-40A7256452A9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B03B-498B-4F56-8C16-165148BF9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609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F7F5D-7515-4066-8594-40A7256452A9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B03B-498B-4F56-8C16-165148BF9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962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F7F5D-7515-4066-8594-40A7256452A9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B03B-498B-4F56-8C16-165148BF9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131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F7F5D-7515-4066-8594-40A7256452A9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B03B-498B-4F56-8C16-165148BF9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885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F7F5D-7515-4066-8594-40A7256452A9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B03B-498B-4F56-8C16-165148BF9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478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F7F5D-7515-4066-8594-40A7256452A9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B03B-498B-4F56-8C16-165148BF9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631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F7F5D-7515-4066-8594-40A7256452A9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B03B-498B-4F56-8C16-165148BF9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43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F7F5D-7515-4066-8594-40A7256452A9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B03B-498B-4F56-8C16-165148BF9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287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F7F5D-7515-4066-8594-40A7256452A9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B03B-498B-4F56-8C16-165148BF9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447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F7F5D-7515-4066-8594-40A7256452A9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B03B-498B-4F56-8C16-165148BF9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53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F7F5D-7515-4066-8594-40A7256452A9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B03B-498B-4F56-8C16-165148BF9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239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7F7F5D-7515-4066-8594-40A7256452A9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AFB03B-498B-4F56-8C16-165148BF9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170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2"/>
            <a:ext cx="7772400" cy="489684"/>
          </a:xfrm>
          <a:prstGeom prst="rect">
            <a:avLst/>
          </a:prstGeom>
          <a:solidFill>
            <a:srgbClr val="99CA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7" dirty="0"/>
          </a:p>
        </p:txBody>
      </p:sp>
      <p:sp>
        <p:nvSpPr>
          <p:cNvPr id="6" name="Title 13">
            <a:extLst>
              <a:ext uri="{FF2B5EF4-FFF2-40B4-BE49-F238E27FC236}">
                <a16:creationId xmlns:a16="http://schemas.microsoft.com/office/drawing/2014/main" id="{F00B025D-EDF3-A5B6-A10C-4C0CC2CBBEF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7677" y="527023"/>
            <a:ext cx="4159160" cy="920761"/>
          </a:xfrm>
        </p:spPr>
        <p:txBody>
          <a:bodyPr>
            <a:normAutofit fontScale="90000"/>
          </a:bodyPr>
          <a:lstStyle/>
          <a:p>
            <a:pPr algn="l"/>
            <a:r>
              <a:rPr lang="en-US" sz="2700" b="1" dirty="0">
                <a:solidFill>
                  <a:srgbClr val="224290"/>
                </a:solidFill>
                <a:latin typeface="Lato" panose="020F0502020204030203" pitchFamily="34" charset="0"/>
              </a:rPr>
              <a:t>BadgerLink Bingo </a:t>
            </a:r>
            <a:br>
              <a:rPr lang="en-US" sz="5400" b="1" dirty="0">
                <a:solidFill>
                  <a:srgbClr val="224290"/>
                </a:solidFill>
                <a:latin typeface="Lato" panose="020F0502020204030203" pitchFamily="34" charset="0"/>
              </a:rPr>
            </a:br>
            <a:r>
              <a:rPr lang="en-US" sz="1800" b="1" dirty="0">
                <a:latin typeface="Lato" panose="020F0502020204030203" pitchFamily="34" charset="0"/>
              </a:rPr>
              <a:t>Learn more about BadgerLink resources while trying to get a bingo!</a:t>
            </a:r>
          </a:p>
        </p:txBody>
      </p:sp>
      <p:pic>
        <p:nvPicPr>
          <p:cNvPr id="7" name="Picture Placeholder 4" descr="Badgerlink logo">
            <a:extLst>
              <a:ext uri="{FF2B5EF4-FFF2-40B4-BE49-F238E27FC236}">
                <a16:creationId xmlns:a16="http://schemas.microsoft.com/office/drawing/2014/main" id="{07126B32-06F8-C746-0ACB-403F341A487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" b="764"/>
          <a:stretch/>
        </p:blipFill>
        <p:spPr>
          <a:xfrm>
            <a:off x="222489" y="493801"/>
            <a:ext cx="3016009" cy="959429"/>
          </a:xfrm>
          <a:prstGeom prst="rect">
            <a:avLst/>
          </a:prstGeom>
          <a:effectLst/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C579508-A82E-B917-9B5E-8010BDE1207D}"/>
              </a:ext>
            </a:extLst>
          </p:cNvPr>
          <p:cNvSpPr txBox="1">
            <a:spLocks/>
          </p:cNvSpPr>
          <p:nvPr/>
        </p:nvSpPr>
        <p:spPr>
          <a:xfrm>
            <a:off x="0" y="1354935"/>
            <a:ext cx="7772399" cy="612005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4000" b="1" dirty="0">
                <a:solidFill>
                  <a:srgbClr val="224290"/>
                </a:solidFill>
                <a:latin typeface="Lato" panose="020F0502020204030203" pitchFamily="34" charset="0"/>
              </a:rPr>
              <a:t>B		   I            N            G           O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FD7C44D-8DA6-E9EE-8140-C482C9F4B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2489" y="1984978"/>
            <a:ext cx="1356015" cy="1264593"/>
          </a:xfrm>
          <a:prstGeom prst="rect">
            <a:avLst/>
          </a:prstGeom>
          <a:noFill/>
          <a:ln w="76200">
            <a:solidFill>
              <a:srgbClr val="22429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56"/>
          </a:p>
        </p:txBody>
      </p:sp>
      <p:sp>
        <p:nvSpPr>
          <p:cNvPr id="1072" name="Text Placeholder 2">
            <a:extLst>
              <a:ext uri="{FF2B5EF4-FFF2-40B4-BE49-F238E27FC236}">
                <a16:creationId xmlns:a16="http://schemas.microsoft.com/office/drawing/2014/main" id="{A2DDAD2E-F4B5-1BC2-9A47-C3D267C8179C}"/>
              </a:ext>
            </a:extLst>
          </p:cNvPr>
          <p:cNvSpPr txBox="1">
            <a:spLocks/>
          </p:cNvSpPr>
          <p:nvPr/>
        </p:nvSpPr>
        <p:spPr>
          <a:xfrm>
            <a:off x="297430" y="2156699"/>
            <a:ext cx="1251992" cy="732754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rgbClr val="224290"/>
                </a:solidFill>
                <a:latin typeface="Lato" panose="020F0502020204030203" pitchFamily="34" charset="0"/>
              </a:rPr>
              <a:t>Cite your source using the Cite tool. 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A67B738-96E7-35A6-7F2B-1C1F69595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26653" y="1970318"/>
            <a:ext cx="1356015" cy="1264593"/>
          </a:xfrm>
          <a:prstGeom prst="rect">
            <a:avLst/>
          </a:prstGeom>
          <a:noFill/>
          <a:ln w="76200">
            <a:solidFill>
              <a:srgbClr val="22429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56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7CEB823-4515-47C6-C21A-5A6BF5EE071A}"/>
              </a:ext>
            </a:extLst>
          </p:cNvPr>
          <p:cNvSpPr txBox="1">
            <a:spLocks/>
          </p:cNvSpPr>
          <p:nvPr/>
        </p:nvSpPr>
        <p:spPr>
          <a:xfrm>
            <a:off x="1741510" y="2178068"/>
            <a:ext cx="1345409" cy="720315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rgbClr val="224290"/>
                </a:solidFill>
                <a:latin typeface="Lato" panose="020F0502020204030203" pitchFamily="34" charset="0"/>
              </a:rPr>
              <a:t>Find an article from an encyclopedia.</a:t>
            </a:r>
          </a:p>
        </p:txBody>
      </p:sp>
      <p:sp>
        <p:nvSpPr>
          <p:cNvPr id="1024" name="Rectangle 1023">
            <a:extLst>
              <a:ext uri="{FF2B5EF4-FFF2-40B4-BE49-F238E27FC236}">
                <a16:creationId xmlns:a16="http://schemas.microsoft.com/office/drawing/2014/main" id="{DFA0D5A7-7207-5764-4029-31598E5671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30821" y="1971802"/>
            <a:ext cx="1356015" cy="1264593"/>
          </a:xfrm>
          <a:prstGeom prst="rect">
            <a:avLst/>
          </a:prstGeom>
          <a:noFill/>
          <a:ln w="76200">
            <a:solidFill>
              <a:srgbClr val="22429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56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64667EB4-594C-8C86-282C-DC63187CD91A}"/>
              </a:ext>
            </a:extLst>
          </p:cNvPr>
          <p:cNvSpPr txBox="1">
            <a:spLocks/>
          </p:cNvSpPr>
          <p:nvPr/>
        </p:nvSpPr>
        <p:spPr>
          <a:xfrm>
            <a:off x="3273184" y="2118452"/>
            <a:ext cx="1271284" cy="946414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rgbClr val="224290"/>
                </a:solidFill>
                <a:latin typeface="Lato" panose="020F0502020204030203" pitchFamily="34" charset="0"/>
              </a:rPr>
              <a:t>Change the language of the article or page. </a:t>
            </a:r>
          </a:p>
        </p:txBody>
      </p:sp>
      <p:sp>
        <p:nvSpPr>
          <p:cNvPr id="1026" name="Rectangle 1025">
            <a:extLst>
              <a:ext uri="{FF2B5EF4-FFF2-40B4-BE49-F238E27FC236}">
                <a16:creationId xmlns:a16="http://schemas.microsoft.com/office/drawing/2014/main" id="{A0704737-F834-C394-C135-807A8EE35B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34987" y="1969180"/>
            <a:ext cx="1356015" cy="1264593"/>
          </a:xfrm>
          <a:prstGeom prst="rect">
            <a:avLst/>
          </a:prstGeom>
          <a:noFill/>
          <a:ln w="76200">
            <a:solidFill>
              <a:srgbClr val="22429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56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9F545D88-309D-637B-BA56-CC8B16E4F1BD}"/>
              </a:ext>
            </a:extLst>
          </p:cNvPr>
          <p:cNvSpPr txBox="1">
            <a:spLocks/>
          </p:cNvSpPr>
          <p:nvPr/>
        </p:nvSpPr>
        <p:spPr>
          <a:xfrm>
            <a:off x="4782360" y="2115468"/>
            <a:ext cx="1303051" cy="1012167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rgbClr val="224290"/>
                </a:solidFill>
                <a:latin typeface="Lato" panose="020F0502020204030203" pitchFamily="34" charset="0"/>
              </a:rPr>
              <a:t>Discover a read-alike of your favorite book.</a:t>
            </a:r>
          </a:p>
        </p:txBody>
      </p:sp>
      <p:sp>
        <p:nvSpPr>
          <p:cNvPr id="1030" name="Rectangle 1029">
            <a:extLst>
              <a:ext uri="{FF2B5EF4-FFF2-40B4-BE49-F238E27FC236}">
                <a16:creationId xmlns:a16="http://schemas.microsoft.com/office/drawing/2014/main" id="{903C1DA5-0BD8-D97A-B380-114F4AE0CA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39153" y="1969180"/>
            <a:ext cx="1356015" cy="1264593"/>
          </a:xfrm>
          <a:prstGeom prst="rect">
            <a:avLst/>
          </a:prstGeom>
          <a:noFill/>
          <a:ln w="76200">
            <a:solidFill>
              <a:srgbClr val="22429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56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8F33BC99-0665-0C5E-9164-AA715508D019}"/>
              </a:ext>
            </a:extLst>
          </p:cNvPr>
          <p:cNvSpPr txBox="1">
            <a:spLocks/>
          </p:cNvSpPr>
          <p:nvPr/>
        </p:nvSpPr>
        <p:spPr>
          <a:xfrm>
            <a:off x="6251298" y="2174698"/>
            <a:ext cx="1298613" cy="758368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rgbClr val="224290"/>
                </a:solidFill>
                <a:latin typeface="Lato" panose="020F0502020204030203" pitchFamily="34" charset="0"/>
              </a:rPr>
              <a:t>Find an article from a newspaper.</a:t>
            </a:r>
          </a:p>
        </p:txBody>
      </p:sp>
      <p:sp>
        <p:nvSpPr>
          <p:cNvPr id="1076" name="Rectangle 1075">
            <a:extLst>
              <a:ext uri="{FF2B5EF4-FFF2-40B4-BE49-F238E27FC236}">
                <a16:creationId xmlns:a16="http://schemas.microsoft.com/office/drawing/2014/main" id="{7AFA0A80-AB6E-2BC3-053F-6DF3FCFDB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2489" y="3367661"/>
            <a:ext cx="1356015" cy="1264593"/>
          </a:xfrm>
          <a:prstGeom prst="rect">
            <a:avLst/>
          </a:prstGeom>
          <a:noFill/>
          <a:ln w="76200">
            <a:solidFill>
              <a:srgbClr val="22429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56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235F8F81-9A6D-E526-3CE5-1C97C2BD920A}"/>
              </a:ext>
            </a:extLst>
          </p:cNvPr>
          <p:cNvSpPr txBox="1">
            <a:spLocks/>
          </p:cNvSpPr>
          <p:nvPr/>
        </p:nvSpPr>
        <p:spPr>
          <a:xfrm>
            <a:off x="262637" y="3617150"/>
            <a:ext cx="1331721" cy="771295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rgbClr val="224290"/>
                </a:solidFill>
                <a:latin typeface="Lato" panose="020F0502020204030203" pitchFamily="34" charset="0"/>
              </a:rPr>
              <a:t>Find an image to use in a presentation.</a:t>
            </a:r>
          </a:p>
        </p:txBody>
      </p:sp>
      <p:sp>
        <p:nvSpPr>
          <p:cNvPr id="1064" name="Rectangle 1063">
            <a:extLst>
              <a:ext uri="{FF2B5EF4-FFF2-40B4-BE49-F238E27FC236}">
                <a16:creationId xmlns:a16="http://schemas.microsoft.com/office/drawing/2014/main" id="{D9301AB0-165A-8FFD-3F32-50E3861939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26653" y="3353638"/>
            <a:ext cx="1356015" cy="1264593"/>
          </a:xfrm>
          <a:prstGeom prst="rect">
            <a:avLst/>
          </a:prstGeom>
          <a:noFill/>
          <a:ln w="76200">
            <a:solidFill>
              <a:srgbClr val="22429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56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99FE0319-DEA4-5C3C-C3AC-1C2C444F64BD}"/>
              </a:ext>
            </a:extLst>
          </p:cNvPr>
          <p:cNvSpPr txBox="1">
            <a:spLocks/>
          </p:cNvSpPr>
          <p:nvPr/>
        </p:nvSpPr>
        <p:spPr>
          <a:xfrm>
            <a:off x="1755319" y="3620631"/>
            <a:ext cx="1331721" cy="767814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rgbClr val="224290"/>
                </a:solidFill>
                <a:latin typeface="Lato" panose="020F0502020204030203" pitchFamily="34" charset="0"/>
              </a:rPr>
              <a:t>Find the title of a new book to read. </a:t>
            </a:r>
          </a:p>
        </p:txBody>
      </p:sp>
      <p:sp>
        <p:nvSpPr>
          <p:cNvPr id="1056" name="Rectangle 1055">
            <a:extLst>
              <a:ext uri="{FF2B5EF4-FFF2-40B4-BE49-F238E27FC236}">
                <a16:creationId xmlns:a16="http://schemas.microsoft.com/office/drawing/2014/main" id="{8F83C597-2A6F-D7F1-B422-59494E7767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45655" y="3361920"/>
            <a:ext cx="1356015" cy="1264593"/>
          </a:xfrm>
          <a:prstGeom prst="rect">
            <a:avLst/>
          </a:prstGeom>
          <a:noFill/>
          <a:ln w="76200">
            <a:solidFill>
              <a:srgbClr val="22429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56"/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58D02CF5-3837-F0B3-98E7-8B10F16DCC49}"/>
              </a:ext>
            </a:extLst>
          </p:cNvPr>
          <p:cNvSpPr txBox="1">
            <a:spLocks/>
          </p:cNvSpPr>
          <p:nvPr/>
        </p:nvSpPr>
        <p:spPr>
          <a:xfrm>
            <a:off x="3273184" y="3605431"/>
            <a:ext cx="1331721" cy="77482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rgbClr val="224290"/>
                </a:solidFill>
                <a:latin typeface="Lato" panose="020F0502020204030203" pitchFamily="34" charset="0"/>
              </a:rPr>
              <a:t>Find an article for your history class.</a:t>
            </a:r>
          </a:p>
        </p:txBody>
      </p:sp>
      <p:sp>
        <p:nvSpPr>
          <p:cNvPr id="1054" name="Rectangle 1053">
            <a:extLst>
              <a:ext uri="{FF2B5EF4-FFF2-40B4-BE49-F238E27FC236}">
                <a16:creationId xmlns:a16="http://schemas.microsoft.com/office/drawing/2014/main" id="{F24F986B-980C-E54D-1979-8DD26C5E03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34987" y="3375649"/>
            <a:ext cx="1356015" cy="1264593"/>
          </a:xfrm>
          <a:prstGeom prst="rect">
            <a:avLst/>
          </a:prstGeom>
          <a:noFill/>
          <a:ln w="76200">
            <a:solidFill>
              <a:srgbClr val="22429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56"/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997F06C-1B7B-FE9A-BED0-6EE18F0B4BCE}"/>
              </a:ext>
            </a:extLst>
          </p:cNvPr>
          <p:cNvSpPr txBox="1">
            <a:spLocks/>
          </p:cNvSpPr>
          <p:nvPr/>
        </p:nvSpPr>
        <p:spPr>
          <a:xfrm>
            <a:off x="4768026" y="3619952"/>
            <a:ext cx="1331721" cy="759416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rgbClr val="224290"/>
                </a:solidFill>
                <a:latin typeface="Lato" panose="020F0502020204030203" pitchFamily="34" charset="0"/>
              </a:rPr>
              <a:t>Find an article for your science class. </a:t>
            </a:r>
          </a:p>
        </p:txBody>
      </p:sp>
      <p:sp>
        <p:nvSpPr>
          <p:cNvPr id="1046" name="Rectangle 1045">
            <a:extLst>
              <a:ext uri="{FF2B5EF4-FFF2-40B4-BE49-F238E27FC236}">
                <a16:creationId xmlns:a16="http://schemas.microsoft.com/office/drawing/2014/main" id="{E5245CC3-8F9D-50DD-79B7-7AC21CA9D4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39153" y="3361920"/>
            <a:ext cx="1356015" cy="1264593"/>
          </a:xfrm>
          <a:prstGeom prst="rect">
            <a:avLst/>
          </a:prstGeom>
          <a:noFill/>
          <a:ln w="76200">
            <a:solidFill>
              <a:srgbClr val="22429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56"/>
          </a:p>
        </p:txBody>
      </p:sp>
      <p:sp>
        <p:nvSpPr>
          <p:cNvPr id="1025" name="Text Placeholder 2">
            <a:extLst>
              <a:ext uri="{FF2B5EF4-FFF2-40B4-BE49-F238E27FC236}">
                <a16:creationId xmlns:a16="http://schemas.microsoft.com/office/drawing/2014/main" id="{B6048619-3624-EF14-F440-2193D9E1AAEE}"/>
              </a:ext>
            </a:extLst>
          </p:cNvPr>
          <p:cNvSpPr txBox="1">
            <a:spLocks/>
          </p:cNvSpPr>
          <p:nvPr/>
        </p:nvSpPr>
        <p:spPr>
          <a:xfrm>
            <a:off x="6268821" y="3609794"/>
            <a:ext cx="1331721" cy="796302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rgbClr val="224290"/>
                </a:solidFill>
                <a:latin typeface="Lato" panose="020F0502020204030203" pitchFamily="34" charset="0"/>
              </a:rPr>
              <a:t>Find an article on a health topic. </a:t>
            </a:r>
          </a:p>
        </p:txBody>
      </p:sp>
      <p:sp>
        <p:nvSpPr>
          <p:cNvPr id="1078" name="Rectangle 1077">
            <a:extLst>
              <a:ext uri="{FF2B5EF4-FFF2-40B4-BE49-F238E27FC236}">
                <a16:creationId xmlns:a16="http://schemas.microsoft.com/office/drawing/2014/main" id="{56EE3E8D-5ACA-AE97-7D08-85107A3A3D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2489" y="4761606"/>
            <a:ext cx="1356015" cy="1264593"/>
          </a:xfrm>
          <a:prstGeom prst="rect">
            <a:avLst/>
          </a:prstGeom>
          <a:noFill/>
          <a:ln w="76200">
            <a:solidFill>
              <a:srgbClr val="22429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56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39725338-8F37-19BC-BA19-806563F7378E}"/>
              </a:ext>
            </a:extLst>
          </p:cNvPr>
          <p:cNvSpPr txBox="1">
            <a:spLocks/>
          </p:cNvSpPr>
          <p:nvPr/>
        </p:nvSpPr>
        <p:spPr>
          <a:xfrm>
            <a:off x="206089" y="5006077"/>
            <a:ext cx="1356973" cy="708582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rgbClr val="224290"/>
                </a:solidFill>
                <a:latin typeface="Lato" panose="020F0502020204030203" pitchFamily="34" charset="0"/>
              </a:rPr>
              <a:t>Find an image of a Wisconsin landmark. </a:t>
            </a:r>
          </a:p>
        </p:txBody>
      </p:sp>
      <p:sp>
        <p:nvSpPr>
          <p:cNvPr id="1066" name="Rectangle 1065">
            <a:extLst>
              <a:ext uri="{FF2B5EF4-FFF2-40B4-BE49-F238E27FC236}">
                <a16:creationId xmlns:a16="http://schemas.microsoft.com/office/drawing/2014/main" id="{4C4645A4-2EA4-74A1-F4ED-3B748BE12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30904" y="4744864"/>
            <a:ext cx="1356015" cy="1264593"/>
          </a:xfrm>
          <a:prstGeom prst="rect">
            <a:avLst/>
          </a:prstGeom>
          <a:noFill/>
          <a:ln w="76200">
            <a:solidFill>
              <a:srgbClr val="22429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56"/>
          </a:p>
        </p:txBody>
      </p:sp>
      <p:sp>
        <p:nvSpPr>
          <p:cNvPr id="1031" name="Text Placeholder 2">
            <a:extLst>
              <a:ext uri="{FF2B5EF4-FFF2-40B4-BE49-F238E27FC236}">
                <a16:creationId xmlns:a16="http://schemas.microsoft.com/office/drawing/2014/main" id="{528600C7-B407-C1C8-4EAC-7E70D01D6B11}"/>
              </a:ext>
            </a:extLst>
          </p:cNvPr>
          <p:cNvSpPr txBox="1">
            <a:spLocks/>
          </p:cNvSpPr>
          <p:nvPr/>
        </p:nvSpPr>
        <p:spPr>
          <a:xfrm>
            <a:off x="1738799" y="5021807"/>
            <a:ext cx="1331721" cy="678855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rgbClr val="224290"/>
                </a:solidFill>
                <a:latin typeface="Lato" panose="020F0502020204030203" pitchFamily="34" charset="0"/>
              </a:rPr>
              <a:t>Read pros and cons of an argument. </a:t>
            </a:r>
          </a:p>
        </p:txBody>
      </p:sp>
      <p:sp>
        <p:nvSpPr>
          <p:cNvPr id="1058" name="Rectangle 1057">
            <a:extLst>
              <a:ext uri="{FF2B5EF4-FFF2-40B4-BE49-F238E27FC236}">
                <a16:creationId xmlns:a16="http://schemas.microsoft.com/office/drawing/2014/main" id="{0248647E-31E7-4CA7-1415-5AF3919BC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38498" y="4744591"/>
            <a:ext cx="1356015" cy="1264593"/>
          </a:xfrm>
          <a:prstGeom prst="rect">
            <a:avLst/>
          </a:prstGeom>
          <a:solidFill>
            <a:srgbClr val="224290"/>
          </a:solidFill>
          <a:ln w="76200">
            <a:solidFill>
              <a:srgbClr val="22429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56"/>
          </a:p>
        </p:txBody>
      </p:sp>
      <p:sp>
        <p:nvSpPr>
          <p:cNvPr id="1084" name="Text Placeholder 2">
            <a:extLst>
              <a:ext uri="{FF2B5EF4-FFF2-40B4-BE49-F238E27FC236}">
                <a16:creationId xmlns:a16="http://schemas.microsoft.com/office/drawing/2014/main" id="{C3C1A66B-889A-2182-61FE-D9BDD990D98B}"/>
              </a:ext>
            </a:extLst>
          </p:cNvPr>
          <p:cNvSpPr txBox="1">
            <a:spLocks/>
          </p:cNvSpPr>
          <p:nvPr/>
        </p:nvSpPr>
        <p:spPr>
          <a:xfrm>
            <a:off x="3220337" y="5015852"/>
            <a:ext cx="1331721" cy="750373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bg1"/>
                </a:solidFill>
                <a:latin typeface="Lato" panose="020F0502020204030203" pitchFamily="34" charset="0"/>
              </a:rPr>
              <a:t>BadgerLink Bingo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bg1"/>
                </a:solidFill>
                <a:latin typeface="Lato" panose="020F0502020204030203" pitchFamily="34" charset="0"/>
              </a:rPr>
              <a:t>Free Space</a:t>
            </a:r>
          </a:p>
        </p:txBody>
      </p:sp>
      <p:sp>
        <p:nvSpPr>
          <p:cNvPr id="1052" name="Rectangle 1051">
            <a:extLst>
              <a:ext uri="{FF2B5EF4-FFF2-40B4-BE49-F238E27FC236}">
                <a16:creationId xmlns:a16="http://schemas.microsoft.com/office/drawing/2014/main" id="{E110AB3B-6BE5-23FD-D811-0B3E31CFC0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30562" y="4753708"/>
            <a:ext cx="1356015" cy="1264593"/>
          </a:xfrm>
          <a:prstGeom prst="rect">
            <a:avLst/>
          </a:prstGeom>
          <a:noFill/>
          <a:ln w="76200">
            <a:solidFill>
              <a:srgbClr val="22429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56"/>
          </a:p>
        </p:txBody>
      </p:sp>
      <p:sp>
        <p:nvSpPr>
          <p:cNvPr id="1033" name="Text Placeholder 2">
            <a:extLst>
              <a:ext uri="{FF2B5EF4-FFF2-40B4-BE49-F238E27FC236}">
                <a16:creationId xmlns:a16="http://schemas.microsoft.com/office/drawing/2014/main" id="{59AA6E5D-0DE3-A1F2-C37A-027E37895C59}"/>
              </a:ext>
            </a:extLst>
          </p:cNvPr>
          <p:cNvSpPr txBox="1">
            <a:spLocks/>
          </p:cNvSpPr>
          <p:nvPr/>
        </p:nvSpPr>
        <p:spPr>
          <a:xfrm>
            <a:off x="4768026" y="4966502"/>
            <a:ext cx="1331721" cy="932801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rgbClr val="224290"/>
                </a:solidFill>
                <a:latin typeface="Lato" panose="020F0502020204030203" pitchFamily="34" charset="0"/>
              </a:rPr>
              <a:t>Find an article from today’s New York Times.  </a:t>
            </a:r>
          </a:p>
        </p:txBody>
      </p:sp>
      <p:sp>
        <p:nvSpPr>
          <p:cNvPr id="1044" name="Rectangle 1043">
            <a:extLst>
              <a:ext uri="{FF2B5EF4-FFF2-40B4-BE49-F238E27FC236}">
                <a16:creationId xmlns:a16="http://schemas.microsoft.com/office/drawing/2014/main" id="{D9451573-354F-E331-9C02-25A9C8ACAE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39153" y="4753708"/>
            <a:ext cx="1356015" cy="1264593"/>
          </a:xfrm>
          <a:prstGeom prst="rect">
            <a:avLst/>
          </a:prstGeom>
          <a:noFill/>
          <a:ln w="76200">
            <a:solidFill>
              <a:srgbClr val="22429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56"/>
          </a:p>
        </p:txBody>
      </p:sp>
      <p:sp>
        <p:nvSpPr>
          <p:cNvPr id="1035" name="Text Placeholder 2">
            <a:extLst>
              <a:ext uri="{FF2B5EF4-FFF2-40B4-BE49-F238E27FC236}">
                <a16:creationId xmlns:a16="http://schemas.microsoft.com/office/drawing/2014/main" id="{D00ECA96-F0E8-73D0-00CE-F45FE230AD17}"/>
              </a:ext>
            </a:extLst>
          </p:cNvPr>
          <p:cNvSpPr txBox="1">
            <a:spLocks/>
          </p:cNvSpPr>
          <p:nvPr/>
        </p:nvSpPr>
        <p:spPr>
          <a:xfrm>
            <a:off x="6268821" y="4954627"/>
            <a:ext cx="1331721" cy="96119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rgbClr val="224290"/>
                </a:solidFill>
                <a:latin typeface="Lato" panose="020F0502020204030203" pitchFamily="34" charset="0"/>
              </a:rPr>
              <a:t>Find a list of award- winning book titles. </a:t>
            </a:r>
          </a:p>
        </p:txBody>
      </p:sp>
      <p:sp>
        <p:nvSpPr>
          <p:cNvPr id="1080" name="Rectangle 1079">
            <a:extLst>
              <a:ext uri="{FF2B5EF4-FFF2-40B4-BE49-F238E27FC236}">
                <a16:creationId xmlns:a16="http://schemas.microsoft.com/office/drawing/2014/main" id="{89E3DB68-4FCE-E4C7-2CBF-359A226E8E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2489" y="6139311"/>
            <a:ext cx="1356015" cy="1264593"/>
          </a:xfrm>
          <a:prstGeom prst="rect">
            <a:avLst/>
          </a:prstGeom>
          <a:noFill/>
          <a:ln w="76200">
            <a:solidFill>
              <a:srgbClr val="22429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56"/>
          </a:p>
        </p:txBody>
      </p:sp>
      <p:sp>
        <p:nvSpPr>
          <p:cNvPr id="1041" name="Text Placeholder 2">
            <a:extLst>
              <a:ext uri="{FF2B5EF4-FFF2-40B4-BE49-F238E27FC236}">
                <a16:creationId xmlns:a16="http://schemas.microsoft.com/office/drawing/2014/main" id="{77C3578F-570F-3429-447E-11E8C59704C4}"/>
              </a:ext>
            </a:extLst>
          </p:cNvPr>
          <p:cNvSpPr txBox="1">
            <a:spLocks/>
          </p:cNvSpPr>
          <p:nvPr/>
        </p:nvSpPr>
        <p:spPr>
          <a:xfrm>
            <a:off x="231341" y="6307734"/>
            <a:ext cx="1331721" cy="92111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rgbClr val="224290"/>
                </a:solidFill>
                <a:latin typeface="Lato" panose="020F0502020204030203" pitchFamily="34" charset="0"/>
              </a:rPr>
              <a:t>Read a newspaper article from the 1900s.  </a:t>
            </a:r>
          </a:p>
        </p:txBody>
      </p:sp>
      <p:sp>
        <p:nvSpPr>
          <p:cNvPr id="1068" name="Rectangle 1067">
            <a:extLst>
              <a:ext uri="{FF2B5EF4-FFF2-40B4-BE49-F238E27FC236}">
                <a16:creationId xmlns:a16="http://schemas.microsoft.com/office/drawing/2014/main" id="{F642A609-C3CA-B7E2-FCB2-A24E646C6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26653" y="6136090"/>
            <a:ext cx="1356015" cy="1264593"/>
          </a:xfrm>
          <a:prstGeom prst="rect">
            <a:avLst/>
          </a:prstGeom>
          <a:noFill/>
          <a:ln w="76200">
            <a:solidFill>
              <a:srgbClr val="22429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56"/>
          </a:p>
        </p:txBody>
      </p:sp>
      <p:sp>
        <p:nvSpPr>
          <p:cNvPr id="1045" name="Text Placeholder 2">
            <a:extLst>
              <a:ext uri="{FF2B5EF4-FFF2-40B4-BE49-F238E27FC236}">
                <a16:creationId xmlns:a16="http://schemas.microsoft.com/office/drawing/2014/main" id="{350B7423-E989-4321-6659-F3E896292DC1}"/>
              </a:ext>
            </a:extLst>
          </p:cNvPr>
          <p:cNvSpPr txBox="1">
            <a:spLocks/>
          </p:cNvSpPr>
          <p:nvPr/>
        </p:nvSpPr>
        <p:spPr>
          <a:xfrm>
            <a:off x="1773504" y="6306556"/>
            <a:ext cx="1331721" cy="758625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rgbClr val="224290"/>
                </a:solidFill>
                <a:latin typeface="Lato" panose="020F0502020204030203" pitchFamily="34" charset="0"/>
              </a:rPr>
              <a:t>Define a word using the dictionary.  </a:t>
            </a:r>
          </a:p>
        </p:txBody>
      </p:sp>
      <p:sp>
        <p:nvSpPr>
          <p:cNvPr id="1060" name="Rectangle 1059">
            <a:extLst>
              <a:ext uri="{FF2B5EF4-FFF2-40B4-BE49-F238E27FC236}">
                <a16:creationId xmlns:a16="http://schemas.microsoft.com/office/drawing/2014/main" id="{3F6F78C2-FB26-D549-054A-0B17E7E460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35244" y="6139415"/>
            <a:ext cx="1356015" cy="1264593"/>
          </a:xfrm>
          <a:prstGeom prst="rect">
            <a:avLst/>
          </a:prstGeom>
          <a:noFill/>
          <a:ln w="76200">
            <a:solidFill>
              <a:srgbClr val="22429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56"/>
          </a:p>
        </p:txBody>
      </p:sp>
      <p:sp>
        <p:nvSpPr>
          <p:cNvPr id="1049" name="Text Placeholder 2">
            <a:extLst>
              <a:ext uri="{FF2B5EF4-FFF2-40B4-BE49-F238E27FC236}">
                <a16:creationId xmlns:a16="http://schemas.microsoft.com/office/drawing/2014/main" id="{DD4C3BE5-E0AA-F6DF-187C-2496237EDFC8}"/>
              </a:ext>
            </a:extLst>
          </p:cNvPr>
          <p:cNvSpPr txBox="1">
            <a:spLocks/>
          </p:cNvSpPr>
          <p:nvPr/>
        </p:nvSpPr>
        <p:spPr>
          <a:xfrm>
            <a:off x="3257801" y="6306462"/>
            <a:ext cx="1331721" cy="818748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rgbClr val="224290"/>
                </a:solidFill>
                <a:latin typeface="Lato" panose="020F0502020204030203" pitchFamily="34" charset="0"/>
              </a:rPr>
              <a:t>Find an article in National Geographic.</a:t>
            </a:r>
          </a:p>
        </p:txBody>
      </p:sp>
      <p:sp>
        <p:nvSpPr>
          <p:cNvPr id="1050" name="Rectangle 1049">
            <a:extLst>
              <a:ext uri="{FF2B5EF4-FFF2-40B4-BE49-F238E27FC236}">
                <a16:creationId xmlns:a16="http://schemas.microsoft.com/office/drawing/2014/main" id="{B223BF20-B6AE-CA3D-63D6-B1841A406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30562" y="6140587"/>
            <a:ext cx="1356015" cy="1264593"/>
          </a:xfrm>
          <a:prstGeom prst="rect">
            <a:avLst/>
          </a:prstGeom>
          <a:noFill/>
          <a:ln w="76200">
            <a:solidFill>
              <a:srgbClr val="22429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56"/>
          </a:p>
        </p:txBody>
      </p:sp>
      <p:sp>
        <p:nvSpPr>
          <p:cNvPr id="1053" name="Text Placeholder 2">
            <a:extLst>
              <a:ext uri="{FF2B5EF4-FFF2-40B4-BE49-F238E27FC236}">
                <a16:creationId xmlns:a16="http://schemas.microsoft.com/office/drawing/2014/main" id="{69E6F141-54C8-9C5B-D189-F63EFF3EED7A}"/>
              </a:ext>
            </a:extLst>
          </p:cNvPr>
          <p:cNvSpPr txBox="1">
            <a:spLocks/>
          </p:cNvSpPr>
          <p:nvPr/>
        </p:nvSpPr>
        <p:spPr>
          <a:xfrm>
            <a:off x="4739408" y="6281881"/>
            <a:ext cx="1331721" cy="787483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rgbClr val="224290"/>
                </a:solidFill>
                <a:latin typeface="Lato" panose="020F0502020204030203" pitchFamily="34" charset="0"/>
              </a:rPr>
              <a:t>Listen to an article be read aloud to you.</a:t>
            </a:r>
          </a:p>
        </p:txBody>
      </p:sp>
      <p:sp>
        <p:nvSpPr>
          <p:cNvPr id="1042" name="Rectangle 1041">
            <a:extLst>
              <a:ext uri="{FF2B5EF4-FFF2-40B4-BE49-F238E27FC236}">
                <a16:creationId xmlns:a16="http://schemas.microsoft.com/office/drawing/2014/main" id="{C89AC88C-D358-0189-0563-3D60F9CBA3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39152" y="6139313"/>
            <a:ext cx="1356015" cy="1264593"/>
          </a:xfrm>
          <a:prstGeom prst="rect">
            <a:avLst/>
          </a:prstGeom>
          <a:noFill/>
          <a:ln w="76200">
            <a:solidFill>
              <a:srgbClr val="22429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56"/>
          </a:p>
        </p:txBody>
      </p:sp>
      <p:sp>
        <p:nvSpPr>
          <p:cNvPr id="1057" name="Text Placeholder 2">
            <a:extLst>
              <a:ext uri="{FF2B5EF4-FFF2-40B4-BE49-F238E27FC236}">
                <a16:creationId xmlns:a16="http://schemas.microsoft.com/office/drawing/2014/main" id="{FB67A380-6F8E-747D-BB40-9AB3DC4D73D8}"/>
              </a:ext>
            </a:extLst>
          </p:cNvPr>
          <p:cNvSpPr txBox="1">
            <a:spLocks/>
          </p:cNvSpPr>
          <p:nvPr/>
        </p:nvSpPr>
        <p:spPr>
          <a:xfrm>
            <a:off x="6239152" y="6269367"/>
            <a:ext cx="1331721" cy="997256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rgbClr val="224290"/>
                </a:solidFill>
                <a:latin typeface="Lato" panose="020F0502020204030203" pitchFamily="34" charset="0"/>
              </a:rPr>
              <a:t>Share an article from a Wisconsin newspaper.</a:t>
            </a:r>
          </a:p>
        </p:txBody>
      </p:sp>
      <p:sp>
        <p:nvSpPr>
          <p:cNvPr id="1082" name="Rectangle 1081">
            <a:extLst>
              <a:ext uri="{FF2B5EF4-FFF2-40B4-BE49-F238E27FC236}">
                <a16:creationId xmlns:a16="http://schemas.microsoft.com/office/drawing/2014/main" id="{8A05987D-9013-6569-C19D-08E36602D8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1341" y="7527802"/>
            <a:ext cx="1356015" cy="1264593"/>
          </a:xfrm>
          <a:prstGeom prst="rect">
            <a:avLst/>
          </a:prstGeom>
          <a:noFill/>
          <a:ln w="76200">
            <a:solidFill>
              <a:srgbClr val="22429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56"/>
          </a:p>
        </p:txBody>
      </p:sp>
      <p:sp>
        <p:nvSpPr>
          <p:cNvPr id="1061" name="Text Placeholder 2">
            <a:extLst>
              <a:ext uri="{FF2B5EF4-FFF2-40B4-BE49-F238E27FC236}">
                <a16:creationId xmlns:a16="http://schemas.microsoft.com/office/drawing/2014/main" id="{F3B7EF58-FF88-29DA-BE46-07FC5983ECF5}"/>
              </a:ext>
            </a:extLst>
          </p:cNvPr>
          <p:cNvSpPr txBox="1">
            <a:spLocks/>
          </p:cNvSpPr>
          <p:nvPr/>
        </p:nvSpPr>
        <p:spPr>
          <a:xfrm>
            <a:off x="285910" y="7666591"/>
            <a:ext cx="1292594" cy="956540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rgbClr val="224290"/>
                </a:solidFill>
                <a:latin typeface="Lato" panose="020F0502020204030203" pitchFamily="34" charset="0"/>
              </a:rPr>
              <a:t>Save an article to come back to later. </a:t>
            </a:r>
          </a:p>
        </p:txBody>
      </p:sp>
      <p:sp>
        <p:nvSpPr>
          <p:cNvPr id="1070" name="Rectangle 1069">
            <a:extLst>
              <a:ext uri="{FF2B5EF4-FFF2-40B4-BE49-F238E27FC236}">
                <a16:creationId xmlns:a16="http://schemas.microsoft.com/office/drawing/2014/main" id="{838C9E7B-8DFF-C253-2EC5-1F55247AF7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31081" y="7538234"/>
            <a:ext cx="1356015" cy="1264593"/>
          </a:xfrm>
          <a:prstGeom prst="rect">
            <a:avLst/>
          </a:prstGeom>
          <a:noFill/>
          <a:ln w="76200">
            <a:solidFill>
              <a:srgbClr val="22429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56"/>
          </a:p>
        </p:txBody>
      </p:sp>
      <p:sp>
        <p:nvSpPr>
          <p:cNvPr id="1065" name="Text Placeholder 2">
            <a:extLst>
              <a:ext uri="{FF2B5EF4-FFF2-40B4-BE49-F238E27FC236}">
                <a16:creationId xmlns:a16="http://schemas.microsoft.com/office/drawing/2014/main" id="{82040350-B255-7E68-18BB-60ABC52E2EB6}"/>
              </a:ext>
            </a:extLst>
          </p:cNvPr>
          <p:cNvSpPr txBox="1">
            <a:spLocks/>
          </p:cNvSpPr>
          <p:nvPr/>
        </p:nvSpPr>
        <p:spPr>
          <a:xfrm>
            <a:off x="1776192" y="7666591"/>
            <a:ext cx="1306476" cy="720685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rgbClr val="224290"/>
                </a:solidFill>
                <a:latin typeface="Lato" panose="020F0502020204030203" pitchFamily="34" charset="0"/>
              </a:rPr>
              <a:t>Watch a video about a book. </a:t>
            </a:r>
          </a:p>
        </p:txBody>
      </p:sp>
      <p:sp>
        <p:nvSpPr>
          <p:cNvPr id="1062" name="Rectangle 1061">
            <a:extLst>
              <a:ext uri="{FF2B5EF4-FFF2-40B4-BE49-F238E27FC236}">
                <a16:creationId xmlns:a16="http://schemas.microsoft.com/office/drawing/2014/main" id="{F581771E-3D00-1CED-E729-BB614E15B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30821" y="7538235"/>
            <a:ext cx="1356015" cy="1264593"/>
          </a:xfrm>
          <a:prstGeom prst="rect">
            <a:avLst/>
          </a:prstGeom>
          <a:noFill/>
          <a:ln w="76200">
            <a:solidFill>
              <a:srgbClr val="22429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56"/>
          </a:p>
        </p:txBody>
      </p:sp>
      <p:sp>
        <p:nvSpPr>
          <p:cNvPr id="1069" name="Text Placeholder 2">
            <a:extLst>
              <a:ext uri="{FF2B5EF4-FFF2-40B4-BE49-F238E27FC236}">
                <a16:creationId xmlns:a16="http://schemas.microsoft.com/office/drawing/2014/main" id="{E2C2F735-7DD1-2A22-2BD4-77B52D1BA265}"/>
              </a:ext>
            </a:extLst>
          </p:cNvPr>
          <p:cNvSpPr txBox="1">
            <a:spLocks/>
          </p:cNvSpPr>
          <p:nvPr/>
        </p:nvSpPr>
        <p:spPr>
          <a:xfrm>
            <a:off x="3257068" y="7666591"/>
            <a:ext cx="1331721" cy="718553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rgbClr val="224290"/>
                </a:solidFill>
                <a:latin typeface="Lato" panose="020F0502020204030203" pitchFamily="34" charset="0"/>
              </a:rPr>
              <a:t>Search for a country on a map. </a:t>
            </a:r>
          </a:p>
        </p:txBody>
      </p:sp>
      <p:sp>
        <p:nvSpPr>
          <p:cNvPr id="1048" name="Rectangle 1047">
            <a:extLst>
              <a:ext uri="{FF2B5EF4-FFF2-40B4-BE49-F238E27FC236}">
                <a16:creationId xmlns:a16="http://schemas.microsoft.com/office/drawing/2014/main" id="{79106B6C-518C-CD89-C20B-3B5380BC3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30561" y="7538236"/>
            <a:ext cx="1356015" cy="1264593"/>
          </a:xfrm>
          <a:prstGeom prst="rect">
            <a:avLst/>
          </a:prstGeom>
          <a:noFill/>
          <a:ln w="76200">
            <a:solidFill>
              <a:srgbClr val="22429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56"/>
          </a:p>
        </p:txBody>
      </p:sp>
      <p:sp>
        <p:nvSpPr>
          <p:cNvPr id="1073" name="Text Placeholder 2">
            <a:extLst>
              <a:ext uri="{FF2B5EF4-FFF2-40B4-BE49-F238E27FC236}">
                <a16:creationId xmlns:a16="http://schemas.microsoft.com/office/drawing/2014/main" id="{20C2E6DB-E3E3-D1E0-86EE-8E5FCBB3E330}"/>
              </a:ext>
            </a:extLst>
          </p:cNvPr>
          <p:cNvSpPr txBox="1">
            <a:spLocks/>
          </p:cNvSpPr>
          <p:nvPr/>
        </p:nvSpPr>
        <p:spPr>
          <a:xfrm>
            <a:off x="4768026" y="7666977"/>
            <a:ext cx="1273293" cy="552388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rgbClr val="224290"/>
                </a:solidFill>
                <a:latin typeface="Lato" panose="020F0502020204030203" pitchFamily="34" charset="0"/>
              </a:rPr>
              <a:t>Find a car manual. </a:t>
            </a:r>
          </a:p>
        </p:txBody>
      </p:sp>
      <p:sp>
        <p:nvSpPr>
          <p:cNvPr id="1040" name="Rectangle 1039">
            <a:extLst>
              <a:ext uri="{FF2B5EF4-FFF2-40B4-BE49-F238E27FC236}">
                <a16:creationId xmlns:a16="http://schemas.microsoft.com/office/drawing/2014/main" id="{CC987F45-9708-A410-4436-1C2726B1A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30301" y="7537496"/>
            <a:ext cx="1356015" cy="1264593"/>
          </a:xfrm>
          <a:prstGeom prst="rect">
            <a:avLst/>
          </a:prstGeom>
          <a:noFill/>
          <a:ln w="76200">
            <a:solidFill>
              <a:srgbClr val="22429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56"/>
          </a:p>
        </p:txBody>
      </p:sp>
      <p:sp>
        <p:nvSpPr>
          <p:cNvPr id="1075" name="Text Placeholder 2">
            <a:extLst>
              <a:ext uri="{FF2B5EF4-FFF2-40B4-BE49-F238E27FC236}">
                <a16:creationId xmlns:a16="http://schemas.microsoft.com/office/drawing/2014/main" id="{E8BF41A0-8B10-3BCA-523C-69FF272ADBA1}"/>
              </a:ext>
            </a:extLst>
          </p:cNvPr>
          <p:cNvSpPr txBox="1">
            <a:spLocks/>
          </p:cNvSpPr>
          <p:nvPr/>
        </p:nvSpPr>
        <p:spPr>
          <a:xfrm>
            <a:off x="6239152" y="7666977"/>
            <a:ext cx="1343258" cy="612005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rgbClr val="224290"/>
                </a:solidFill>
                <a:latin typeface="Lato" panose="020F0502020204030203" pitchFamily="34" charset="0"/>
              </a:rPr>
              <a:t>Browse topics in a resource. </a:t>
            </a:r>
          </a:p>
        </p:txBody>
      </p:sp>
      <p:pic>
        <p:nvPicPr>
          <p:cNvPr id="1036" name="Picture Placeholder 4" descr="Wisconsin Department of Public Instruction logo">
            <a:extLst>
              <a:ext uri="{FF2B5EF4-FFF2-40B4-BE49-F238E27FC236}">
                <a16:creationId xmlns:a16="http://schemas.microsoft.com/office/drawing/2014/main" id="{4A5B72BE-EC60-3FD7-5CE6-502259D6F67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1138" y="8957847"/>
            <a:ext cx="2265585" cy="549603"/>
          </a:xfrm>
          <a:prstGeom prst="rect">
            <a:avLst/>
          </a:prstGeom>
          <a:effectLst/>
        </p:spPr>
      </p:pic>
      <p:pic>
        <p:nvPicPr>
          <p:cNvPr id="1037" name="Picture Placeholder 4" descr="Institute of Museum and Library Services logo">
            <a:extLst>
              <a:ext uri="{FF2B5EF4-FFF2-40B4-BE49-F238E27FC236}">
                <a16:creationId xmlns:a16="http://schemas.microsoft.com/office/drawing/2014/main" id="{0614E0C0-9D02-8DB6-1D83-9389B152E2A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72494" y="8957847"/>
            <a:ext cx="1213706" cy="549603"/>
          </a:xfrm>
          <a:prstGeom prst="rect">
            <a:avLst/>
          </a:prstGeom>
          <a:effectLst/>
        </p:spPr>
      </p:pic>
      <p:sp>
        <p:nvSpPr>
          <p:cNvPr id="1038" name="Text Placeholder 2">
            <a:extLst>
              <a:ext uri="{FF2B5EF4-FFF2-40B4-BE49-F238E27FC236}">
                <a16:creationId xmlns:a16="http://schemas.microsoft.com/office/drawing/2014/main" id="{A87D6BED-643C-0F65-B4AA-D092FCF48032}"/>
              </a:ext>
            </a:extLst>
          </p:cNvPr>
          <p:cNvSpPr txBox="1">
            <a:spLocks/>
          </p:cNvSpPr>
          <p:nvPr/>
        </p:nvSpPr>
        <p:spPr>
          <a:xfrm>
            <a:off x="3928532" y="9025576"/>
            <a:ext cx="3729568" cy="489685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000" dirty="0">
                <a:solidFill>
                  <a:srgbClr val="000000"/>
                </a:solidFill>
                <a:latin typeface="Lato" panose="020F0502020204030203" pitchFamily="34" charset="0"/>
              </a:rPr>
              <a:t>Provided by the Department of Public Instruction. Funding provided through the Universal Service Fund and the Institute of Museum and Library Services.</a:t>
            </a:r>
            <a:endParaRPr lang="en-US" sz="10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94BB84E-670D-4452-A6A8-A2140DB20D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9568715"/>
            <a:ext cx="7772400" cy="489685"/>
          </a:xfrm>
          <a:prstGeom prst="rect">
            <a:avLst/>
          </a:prstGeom>
          <a:solidFill>
            <a:srgbClr val="2242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7" dirty="0"/>
          </a:p>
        </p:txBody>
      </p:sp>
    </p:spTree>
    <p:extLst>
      <p:ext uri="{BB962C8B-B14F-4D97-AF65-F5344CB8AC3E}">
        <p14:creationId xmlns:p14="http://schemas.microsoft.com/office/powerpoint/2010/main" val="879727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84028-C4CF-1F7E-55AD-044DF22E8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5592306-FF62-5F2B-655E-17ACF3C18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2"/>
            <a:ext cx="7772400" cy="489684"/>
          </a:xfrm>
          <a:prstGeom prst="rect">
            <a:avLst/>
          </a:prstGeom>
          <a:solidFill>
            <a:srgbClr val="99CA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7" dirty="0"/>
          </a:p>
        </p:txBody>
      </p:sp>
      <p:sp>
        <p:nvSpPr>
          <p:cNvPr id="6" name="Title 13">
            <a:extLst>
              <a:ext uri="{FF2B5EF4-FFF2-40B4-BE49-F238E27FC236}">
                <a16:creationId xmlns:a16="http://schemas.microsoft.com/office/drawing/2014/main" id="{E53E3245-9D43-25C5-0BAD-AAB23614214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48594" y="618218"/>
            <a:ext cx="3931920" cy="1199711"/>
          </a:xfrm>
        </p:spPr>
        <p:txBody>
          <a:bodyPr>
            <a:normAutofit fontScale="90000"/>
          </a:bodyPr>
          <a:lstStyle/>
          <a:p>
            <a:pPr algn="l"/>
            <a:r>
              <a:rPr lang="en-US" sz="2700" b="1" dirty="0">
                <a:solidFill>
                  <a:srgbClr val="224290"/>
                </a:solidFill>
                <a:latin typeface="Lato" panose="020F0502020204030203" pitchFamily="34" charset="0"/>
              </a:rPr>
              <a:t>BadgerLink Bingo for Young Learners </a:t>
            </a:r>
            <a:br>
              <a:rPr lang="en-US" sz="5400" b="1" dirty="0">
                <a:solidFill>
                  <a:srgbClr val="224290"/>
                </a:solidFill>
                <a:latin typeface="Lato" panose="020F0502020204030203" pitchFamily="34" charset="0"/>
              </a:rPr>
            </a:br>
            <a:r>
              <a:rPr lang="en-US" sz="1800" b="1" dirty="0">
                <a:latin typeface="Lato" panose="020F0502020204030203" pitchFamily="34" charset="0"/>
              </a:rPr>
              <a:t>Learn more about BadgerLink resources while trying to get a bingo! </a:t>
            </a:r>
          </a:p>
        </p:txBody>
      </p:sp>
      <p:pic>
        <p:nvPicPr>
          <p:cNvPr id="7" name="Picture Placeholder 4" descr="Badgerlink logo">
            <a:extLst>
              <a:ext uri="{FF2B5EF4-FFF2-40B4-BE49-F238E27FC236}">
                <a16:creationId xmlns:a16="http://schemas.microsoft.com/office/drawing/2014/main" id="{8A4104C8-496B-3067-A183-C2DA7DDC03F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" b="764"/>
          <a:stretch/>
        </p:blipFill>
        <p:spPr>
          <a:xfrm>
            <a:off x="246783" y="757618"/>
            <a:ext cx="3016009" cy="959429"/>
          </a:xfrm>
          <a:prstGeom prst="rect">
            <a:avLst/>
          </a:prstGeom>
          <a:effectLst/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9644B7E0-B81B-9864-3740-123FD828E924}"/>
              </a:ext>
            </a:extLst>
          </p:cNvPr>
          <p:cNvSpPr txBox="1">
            <a:spLocks/>
          </p:cNvSpPr>
          <p:nvPr/>
        </p:nvSpPr>
        <p:spPr>
          <a:xfrm>
            <a:off x="0" y="2018240"/>
            <a:ext cx="7772400" cy="612005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4000" b="1" dirty="0">
                <a:solidFill>
                  <a:srgbClr val="224290"/>
                </a:solidFill>
                <a:latin typeface="Lato" panose="020F0502020204030203" pitchFamily="34" charset="0"/>
              </a:rPr>
              <a:t>B      I      N      G      O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7B41DDE-C128-200A-E471-2C6D24058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2468" y="2713649"/>
            <a:ext cx="2144633" cy="1817372"/>
          </a:xfrm>
          <a:prstGeom prst="rect">
            <a:avLst/>
          </a:prstGeom>
          <a:noFill/>
          <a:ln w="76200">
            <a:solidFill>
              <a:srgbClr val="22429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56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23966AE-77BC-39D3-85D2-98DA8C289C77}"/>
              </a:ext>
            </a:extLst>
          </p:cNvPr>
          <p:cNvSpPr txBox="1">
            <a:spLocks/>
          </p:cNvSpPr>
          <p:nvPr/>
        </p:nvSpPr>
        <p:spPr>
          <a:xfrm>
            <a:off x="735978" y="3010110"/>
            <a:ext cx="2075709" cy="1110340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>
                <a:solidFill>
                  <a:srgbClr val="224290"/>
                </a:solidFill>
                <a:latin typeface="Lato" panose="020F0502020204030203" pitchFamily="34" charset="0"/>
              </a:rPr>
              <a:t>Find an encyclopedia article.</a:t>
            </a:r>
          </a:p>
        </p:txBody>
      </p:sp>
      <p:sp>
        <p:nvSpPr>
          <p:cNvPr id="1042" name="Rectangle 1041">
            <a:extLst>
              <a:ext uri="{FF2B5EF4-FFF2-40B4-BE49-F238E27FC236}">
                <a16:creationId xmlns:a16="http://schemas.microsoft.com/office/drawing/2014/main" id="{04D735FC-24FB-D605-B2B2-3FD0C6133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65053" y="2713649"/>
            <a:ext cx="2144633" cy="1817372"/>
          </a:xfrm>
          <a:prstGeom prst="rect">
            <a:avLst/>
          </a:prstGeom>
          <a:noFill/>
          <a:ln w="76200">
            <a:solidFill>
              <a:srgbClr val="22429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56" dirty="0"/>
          </a:p>
        </p:txBody>
      </p:sp>
      <p:sp>
        <p:nvSpPr>
          <p:cNvPr id="1058" name="Text Placeholder 2">
            <a:extLst>
              <a:ext uri="{FF2B5EF4-FFF2-40B4-BE49-F238E27FC236}">
                <a16:creationId xmlns:a16="http://schemas.microsoft.com/office/drawing/2014/main" id="{3D440396-251A-97E6-83AB-2822B3DDED3F}"/>
              </a:ext>
            </a:extLst>
          </p:cNvPr>
          <p:cNvSpPr txBox="1">
            <a:spLocks/>
          </p:cNvSpPr>
          <p:nvPr/>
        </p:nvSpPr>
        <p:spPr>
          <a:xfrm>
            <a:off x="3033977" y="2838277"/>
            <a:ext cx="2075709" cy="1533365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>
                <a:solidFill>
                  <a:srgbClr val="224290"/>
                </a:solidFill>
                <a:latin typeface="Lato" panose="020F0502020204030203" pitchFamily="34" charset="0"/>
              </a:rPr>
              <a:t>Find an article about a famous person.</a:t>
            </a:r>
          </a:p>
        </p:txBody>
      </p:sp>
      <p:sp>
        <p:nvSpPr>
          <p:cNvPr id="1044" name="Rectangle 1043">
            <a:extLst>
              <a:ext uri="{FF2B5EF4-FFF2-40B4-BE49-F238E27FC236}">
                <a16:creationId xmlns:a16="http://schemas.microsoft.com/office/drawing/2014/main" id="{3250E895-D0E7-DC49-352E-D227182CF5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70341" y="2702568"/>
            <a:ext cx="2144633" cy="1817372"/>
          </a:xfrm>
          <a:prstGeom prst="rect">
            <a:avLst/>
          </a:prstGeom>
          <a:noFill/>
          <a:ln w="76200">
            <a:solidFill>
              <a:srgbClr val="22429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56"/>
          </a:p>
        </p:txBody>
      </p:sp>
      <p:sp>
        <p:nvSpPr>
          <p:cNvPr id="1060" name="Text Placeholder 2">
            <a:extLst>
              <a:ext uri="{FF2B5EF4-FFF2-40B4-BE49-F238E27FC236}">
                <a16:creationId xmlns:a16="http://schemas.microsoft.com/office/drawing/2014/main" id="{06E5003E-045C-A93D-5E38-816C2D8A3F54}"/>
              </a:ext>
            </a:extLst>
          </p:cNvPr>
          <p:cNvSpPr txBox="1">
            <a:spLocks/>
          </p:cNvSpPr>
          <p:nvPr/>
        </p:nvSpPr>
        <p:spPr>
          <a:xfrm>
            <a:off x="5339265" y="2990166"/>
            <a:ext cx="2075709" cy="1110340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>
                <a:solidFill>
                  <a:srgbClr val="224290"/>
                </a:solidFill>
                <a:latin typeface="Lato" panose="020F0502020204030203" pitchFamily="34" charset="0"/>
              </a:rPr>
              <a:t>Find an article from a newspaper.</a:t>
            </a:r>
          </a:p>
        </p:txBody>
      </p:sp>
      <p:sp>
        <p:nvSpPr>
          <p:cNvPr id="1046" name="Rectangle 1045">
            <a:extLst>
              <a:ext uri="{FF2B5EF4-FFF2-40B4-BE49-F238E27FC236}">
                <a16:creationId xmlns:a16="http://schemas.microsoft.com/office/drawing/2014/main" id="{E2D20D79-A29D-1933-C734-D5EC92778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2469" y="4681368"/>
            <a:ext cx="2144633" cy="1817372"/>
          </a:xfrm>
          <a:prstGeom prst="rect">
            <a:avLst/>
          </a:prstGeom>
          <a:noFill/>
          <a:ln w="76200">
            <a:solidFill>
              <a:srgbClr val="22429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56"/>
          </a:p>
        </p:txBody>
      </p:sp>
      <p:sp>
        <p:nvSpPr>
          <p:cNvPr id="1072" name="Text Placeholder 2">
            <a:extLst>
              <a:ext uri="{FF2B5EF4-FFF2-40B4-BE49-F238E27FC236}">
                <a16:creationId xmlns:a16="http://schemas.microsoft.com/office/drawing/2014/main" id="{7D8111AA-B61F-2455-1CE3-80AD0AFE9D5F}"/>
              </a:ext>
            </a:extLst>
          </p:cNvPr>
          <p:cNvSpPr txBox="1">
            <a:spLocks/>
          </p:cNvSpPr>
          <p:nvPr/>
        </p:nvSpPr>
        <p:spPr>
          <a:xfrm>
            <a:off x="783805" y="4956621"/>
            <a:ext cx="2075709" cy="1290315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>
                <a:solidFill>
                  <a:srgbClr val="224290"/>
                </a:solidFill>
                <a:latin typeface="Lato" panose="020F0502020204030203" pitchFamily="34" charset="0"/>
              </a:rPr>
              <a:t>Find an article from a magazine.</a:t>
            </a:r>
          </a:p>
        </p:txBody>
      </p:sp>
      <p:sp>
        <p:nvSpPr>
          <p:cNvPr id="1054" name="Rectangle 1053">
            <a:extLst>
              <a:ext uri="{FF2B5EF4-FFF2-40B4-BE49-F238E27FC236}">
                <a16:creationId xmlns:a16="http://schemas.microsoft.com/office/drawing/2014/main" id="{5189F1DE-5C6B-9370-B230-59B959672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65053" y="4693092"/>
            <a:ext cx="2144633" cy="1817372"/>
          </a:xfrm>
          <a:prstGeom prst="rect">
            <a:avLst/>
          </a:prstGeom>
          <a:noFill/>
          <a:ln w="76200">
            <a:solidFill>
              <a:srgbClr val="22429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56"/>
          </a:p>
        </p:txBody>
      </p:sp>
      <p:sp>
        <p:nvSpPr>
          <p:cNvPr id="1062" name="Text Placeholder 2">
            <a:extLst>
              <a:ext uri="{FF2B5EF4-FFF2-40B4-BE49-F238E27FC236}">
                <a16:creationId xmlns:a16="http://schemas.microsoft.com/office/drawing/2014/main" id="{D2F6E8A9-EC02-FA29-D6EF-D6EC1EAB13D7}"/>
              </a:ext>
            </a:extLst>
          </p:cNvPr>
          <p:cNvSpPr txBox="1">
            <a:spLocks/>
          </p:cNvSpPr>
          <p:nvPr/>
        </p:nvSpPr>
        <p:spPr>
          <a:xfrm>
            <a:off x="3040605" y="5016158"/>
            <a:ext cx="2075709" cy="1110340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>
                <a:solidFill>
                  <a:srgbClr val="224290"/>
                </a:solidFill>
                <a:latin typeface="Lato" panose="020F0502020204030203" pitchFamily="34" charset="0"/>
              </a:rPr>
              <a:t>Find Wisconsin on a map. </a:t>
            </a:r>
          </a:p>
        </p:txBody>
      </p:sp>
      <p:sp>
        <p:nvSpPr>
          <p:cNvPr id="1056" name="Rectangle 1055">
            <a:extLst>
              <a:ext uri="{FF2B5EF4-FFF2-40B4-BE49-F238E27FC236}">
                <a16:creationId xmlns:a16="http://schemas.microsoft.com/office/drawing/2014/main" id="{5F828F1D-77E8-43C5-B893-E5FFAD121B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76969" y="4681368"/>
            <a:ext cx="2144633" cy="1817372"/>
          </a:xfrm>
          <a:prstGeom prst="rect">
            <a:avLst/>
          </a:prstGeom>
          <a:noFill/>
          <a:ln w="76200">
            <a:solidFill>
              <a:srgbClr val="22429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56"/>
          </a:p>
        </p:txBody>
      </p:sp>
      <p:sp>
        <p:nvSpPr>
          <p:cNvPr id="1064" name="Text Placeholder 2">
            <a:extLst>
              <a:ext uri="{FF2B5EF4-FFF2-40B4-BE49-F238E27FC236}">
                <a16:creationId xmlns:a16="http://schemas.microsoft.com/office/drawing/2014/main" id="{996A1839-9CBF-4D98-41D6-297718F9C35D}"/>
              </a:ext>
            </a:extLst>
          </p:cNvPr>
          <p:cNvSpPr txBox="1">
            <a:spLocks/>
          </p:cNvSpPr>
          <p:nvPr/>
        </p:nvSpPr>
        <p:spPr>
          <a:xfrm>
            <a:off x="5270341" y="4776372"/>
            <a:ext cx="2075709" cy="158286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>
                <a:solidFill>
                  <a:srgbClr val="224290"/>
                </a:solidFill>
                <a:latin typeface="Lato" panose="020F0502020204030203" pitchFamily="34" charset="0"/>
              </a:rPr>
              <a:t>Find a picture of your favorite animal.</a:t>
            </a:r>
          </a:p>
        </p:txBody>
      </p:sp>
      <p:sp>
        <p:nvSpPr>
          <p:cNvPr id="1052" name="Rectangle 1051">
            <a:extLst>
              <a:ext uri="{FF2B5EF4-FFF2-40B4-BE49-F238E27FC236}">
                <a16:creationId xmlns:a16="http://schemas.microsoft.com/office/drawing/2014/main" id="{9C41E6BA-0AAC-7659-D85E-C635B65BE3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2469" y="6660270"/>
            <a:ext cx="2144633" cy="1817372"/>
          </a:xfrm>
          <a:prstGeom prst="rect">
            <a:avLst/>
          </a:prstGeom>
          <a:noFill/>
          <a:ln w="76200">
            <a:solidFill>
              <a:srgbClr val="22429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56"/>
          </a:p>
        </p:txBody>
      </p:sp>
      <p:sp>
        <p:nvSpPr>
          <p:cNvPr id="1066" name="Text Placeholder 2">
            <a:extLst>
              <a:ext uri="{FF2B5EF4-FFF2-40B4-BE49-F238E27FC236}">
                <a16:creationId xmlns:a16="http://schemas.microsoft.com/office/drawing/2014/main" id="{FA886A14-A87F-0B30-AD85-95C822351717}"/>
              </a:ext>
            </a:extLst>
          </p:cNvPr>
          <p:cNvSpPr txBox="1">
            <a:spLocks/>
          </p:cNvSpPr>
          <p:nvPr/>
        </p:nvSpPr>
        <p:spPr>
          <a:xfrm>
            <a:off x="775583" y="6927850"/>
            <a:ext cx="2075709" cy="1110340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>
                <a:solidFill>
                  <a:srgbClr val="224290"/>
                </a:solidFill>
                <a:latin typeface="Lato" panose="020F0502020204030203" pitchFamily="34" charset="0"/>
              </a:rPr>
              <a:t>Listen to an article being read.</a:t>
            </a:r>
          </a:p>
        </p:txBody>
      </p:sp>
      <p:sp>
        <p:nvSpPr>
          <p:cNvPr id="1048" name="Rectangle 1047">
            <a:extLst>
              <a:ext uri="{FF2B5EF4-FFF2-40B4-BE49-F238E27FC236}">
                <a16:creationId xmlns:a16="http://schemas.microsoft.com/office/drawing/2014/main" id="{D367C62A-C426-ADD6-45D1-7E950D154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68067" y="6667351"/>
            <a:ext cx="2144633" cy="1817372"/>
          </a:xfrm>
          <a:prstGeom prst="rect">
            <a:avLst/>
          </a:prstGeom>
          <a:noFill/>
          <a:ln w="76200">
            <a:solidFill>
              <a:srgbClr val="22429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56"/>
          </a:p>
        </p:txBody>
      </p:sp>
      <p:sp>
        <p:nvSpPr>
          <p:cNvPr id="1070" name="Text Placeholder 2">
            <a:extLst>
              <a:ext uri="{FF2B5EF4-FFF2-40B4-BE49-F238E27FC236}">
                <a16:creationId xmlns:a16="http://schemas.microsoft.com/office/drawing/2014/main" id="{26C87FA4-72EA-0084-B932-02E5DC5BB4C2}"/>
              </a:ext>
            </a:extLst>
          </p:cNvPr>
          <p:cNvSpPr txBox="1">
            <a:spLocks/>
          </p:cNvSpPr>
          <p:nvPr/>
        </p:nvSpPr>
        <p:spPr>
          <a:xfrm>
            <a:off x="3115812" y="6927850"/>
            <a:ext cx="2075709" cy="1110340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>
                <a:solidFill>
                  <a:srgbClr val="224290"/>
                </a:solidFill>
                <a:latin typeface="Lato" panose="020F0502020204030203" pitchFamily="34" charset="0"/>
              </a:rPr>
              <a:t>Look up a word in the dictionary.</a:t>
            </a:r>
          </a:p>
        </p:txBody>
      </p:sp>
      <p:sp>
        <p:nvSpPr>
          <p:cNvPr id="1050" name="Rectangle 1049">
            <a:extLst>
              <a:ext uri="{FF2B5EF4-FFF2-40B4-BE49-F238E27FC236}">
                <a16:creationId xmlns:a16="http://schemas.microsoft.com/office/drawing/2014/main" id="{3B572C68-4E87-E006-23D6-055AE9474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70342" y="6655753"/>
            <a:ext cx="2144633" cy="1817372"/>
          </a:xfrm>
          <a:prstGeom prst="rect">
            <a:avLst/>
          </a:prstGeom>
          <a:noFill/>
          <a:ln w="76200">
            <a:solidFill>
              <a:srgbClr val="22429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56"/>
          </a:p>
        </p:txBody>
      </p:sp>
      <p:sp>
        <p:nvSpPr>
          <p:cNvPr id="1068" name="Text Placeholder 2">
            <a:extLst>
              <a:ext uri="{FF2B5EF4-FFF2-40B4-BE49-F238E27FC236}">
                <a16:creationId xmlns:a16="http://schemas.microsoft.com/office/drawing/2014/main" id="{154A7ADC-038C-B4F9-5BC8-4BF41353033D}"/>
              </a:ext>
            </a:extLst>
          </p:cNvPr>
          <p:cNvSpPr txBox="1">
            <a:spLocks/>
          </p:cNvSpPr>
          <p:nvPr/>
        </p:nvSpPr>
        <p:spPr>
          <a:xfrm>
            <a:off x="5386827" y="6927850"/>
            <a:ext cx="2034618" cy="1210083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>
                <a:solidFill>
                  <a:srgbClr val="224290"/>
                </a:solidFill>
                <a:latin typeface="Lato" panose="020F0502020204030203" pitchFamily="34" charset="0"/>
              </a:rPr>
              <a:t>Find a picture of a bug or insect. </a:t>
            </a:r>
          </a:p>
        </p:txBody>
      </p:sp>
      <p:pic>
        <p:nvPicPr>
          <p:cNvPr id="1036" name="Picture Placeholder 4" descr="Wisconsin Department of Public Instruction logo">
            <a:extLst>
              <a:ext uri="{FF2B5EF4-FFF2-40B4-BE49-F238E27FC236}">
                <a16:creationId xmlns:a16="http://schemas.microsoft.com/office/drawing/2014/main" id="{86F9579F-0BA3-2D2B-45F7-4101C7C6931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1138" y="8957847"/>
            <a:ext cx="2265585" cy="549603"/>
          </a:xfrm>
          <a:prstGeom prst="rect">
            <a:avLst/>
          </a:prstGeom>
          <a:effectLst/>
        </p:spPr>
      </p:pic>
      <p:pic>
        <p:nvPicPr>
          <p:cNvPr id="1037" name="Picture Placeholder 4" descr="Institute of Museum and Library Services logo">
            <a:extLst>
              <a:ext uri="{FF2B5EF4-FFF2-40B4-BE49-F238E27FC236}">
                <a16:creationId xmlns:a16="http://schemas.microsoft.com/office/drawing/2014/main" id="{1709BC27-4F54-F032-E7CF-87A7926336B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72494" y="8957847"/>
            <a:ext cx="1213706" cy="549603"/>
          </a:xfrm>
          <a:prstGeom prst="rect">
            <a:avLst/>
          </a:prstGeom>
          <a:effectLst/>
        </p:spPr>
      </p:pic>
      <p:sp>
        <p:nvSpPr>
          <p:cNvPr id="1038" name="Text Placeholder 2">
            <a:extLst>
              <a:ext uri="{FF2B5EF4-FFF2-40B4-BE49-F238E27FC236}">
                <a16:creationId xmlns:a16="http://schemas.microsoft.com/office/drawing/2014/main" id="{6D3669FA-D3AA-48F9-9940-FB88CD3510EC}"/>
              </a:ext>
            </a:extLst>
          </p:cNvPr>
          <p:cNvSpPr txBox="1">
            <a:spLocks/>
          </p:cNvSpPr>
          <p:nvPr/>
        </p:nvSpPr>
        <p:spPr>
          <a:xfrm>
            <a:off x="3928532" y="9025576"/>
            <a:ext cx="3729568" cy="489685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000" dirty="0">
                <a:solidFill>
                  <a:srgbClr val="000000"/>
                </a:solidFill>
                <a:latin typeface="Lato" panose="020F0502020204030203" pitchFamily="34" charset="0"/>
              </a:rPr>
              <a:t>Provided by the Department of Public Instruction. Funding provided through the Universal Service Fund and the Institute of Museum and Library Services.</a:t>
            </a:r>
            <a:endParaRPr lang="en-US" sz="10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B4DC4AD-358E-5644-ED7D-A4929C531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9568715"/>
            <a:ext cx="7772400" cy="489685"/>
          </a:xfrm>
          <a:prstGeom prst="rect">
            <a:avLst/>
          </a:prstGeom>
          <a:solidFill>
            <a:srgbClr val="2242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7" dirty="0"/>
          </a:p>
        </p:txBody>
      </p:sp>
    </p:spTree>
    <p:extLst>
      <p:ext uri="{BB962C8B-B14F-4D97-AF65-F5344CB8AC3E}">
        <p14:creationId xmlns:p14="http://schemas.microsoft.com/office/powerpoint/2010/main" val="30621496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3705e7c2-6d2e-44c1-91c3-8b7ff98ec150">
      <Terms xmlns="http://schemas.microsoft.com/office/infopath/2007/PartnerControls"/>
    </lcf76f155ced4ddcb4097134ff3c332f>
    <_ip_UnifiedCompliancePolicyProperties xmlns="http://schemas.microsoft.com/sharepoint/v3" xsi:nil="true"/>
    <TaxCatchAll xmlns="2e012255-b838-4391-8643-1b756ed2d8a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A0D5F934DA1BE49B3B3F9159900EAAC" ma:contentTypeVersion="21" ma:contentTypeDescription="Create a new document." ma:contentTypeScope="" ma:versionID="5cc56adc8b7ee982a1c4a256661d7890">
  <xsd:schema xmlns:xsd="http://www.w3.org/2001/XMLSchema" xmlns:xs="http://www.w3.org/2001/XMLSchema" xmlns:p="http://schemas.microsoft.com/office/2006/metadata/properties" xmlns:ns1="http://schemas.microsoft.com/sharepoint/v3" xmlns:ns2="3705e7c2-6d2e-44c1-91c3-8b7ff98ec150" xmlns:ns3="2e012255-b838-4391-8643-1b756ed2d8a3" targetNamespace="http://schemas.microsoft.com/office/2006/metadata/properties" ma:root="true" ma:fieldsID="1d8fc8575b35b60b7d42c4c8c1b17dd0" ns1:_="" ns2:_="" ns3:_="">
    <xsd:import namespace="http://schemas.microsoft.com/sharepoint/v3"/>
    <xsd:import namespace="3705e7c2-6d2e-44c1-91c3-8b7ff98ec150"/>
    <xsd:import namespace="2e012255-b838-4391-8643-1b756ed2d8a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  <xsd:element ref="ns3:MigrationSource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05e7c2-6d2e-44c1-91c3-8b7ff98ec1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15f17300-1e6c-40ba-91a1-269fcda3900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012255-b838-4391-8643-1b756ed2d8a3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87ff7528-c154-45a0-aa6b-b2f138799b06}" ma:internalName="TaxCatchAll" ma:showField="CatchAllData" ma:web="2e012255-b838-4391-8643-1b756ed2d8a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MigrationSourceID" ma:index="28" nillable="true" ma:displayName="MigrationSourceID" ma:internalName="MigrationSourceID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5CA85ED-AD2A-4C21-88FD-1D8E2FD2758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5765E2D-4430-4B87-9D4A-BC6BD56AB684}">
  <ds:schemaRefs>
    <ds:schemaRef ds:uri="http://purl.org/dc/terms/"/>
    <ds:schemaRef ds:uri="http://schemas.openxmlformats.org/package/2006/metadata/core-properties"/>
    <ds:schemaRef ds:uri="http://purl.org/dc/dcmitype/"/>
    <ds:schemaRef ds:uri="2e012255-b838-4391-8643-1b756ed2d8a3"/>
    <ds:schemaRef ds:uri="3705e7c2-6d2e-44c1-91c3-8b7ff98ec150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sharepoint/v3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E13F45F-7BD4-420E-B215-D6A11E7BC9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3705e7c2-6d2e-44c1-91c3-8b7ff98ec150"/>
    <ds:schemaRef ds:uri="2e012255-b838-4391-8643-1b756ed2d8a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1775</TotalTime>
  <Words>354</Words>
  <Application>Microsoft Office PowerPoint</Application>
  <PresentationFormat>Custom</PresentationFormat>
  <Paragraphs>41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Lato</vt:lpstr>
      <vt:lpstr>Office 2013 - 2022 Theme</vt:lpstr>
      <vt:lpstr>BadgerLink Bingo  Learn more about BadgerLink resources while trying to get a bingo!</vt:lpstr>
      <vt:lpstr>BadgerLink Bingo for Young Learners  Learn more about BadgerLink resources while trying to get a bingo! </vt:lpstr>
    </vt:vector>
  </TitlesOfParts>
  <Manager/>
  <Company>Wisconsin Department of Public Instruction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BadgerLink</dc:title>
  <dc:subject/>
  <dc:creator>Champoux, Jennifer L.   DPI</dc:creator>
  <cp:keywords/>
  <dc:description/>
  <cp:lastModifiedBy>Champoux, Jennifer L.   DPI</cp:lastModifiedBy>
  <cp:revision>113</cp:revision>
  <cp:lastPrinted>2019-03-27T14:23:35Z</cp:lastPrinted>
  <dcterms:created xsi:type="dcterms:W3CDTF">2018-05-16T19:14:47Z</dcterms:created>
  <dcterms:modified xsi:type="dcterms:W3CDTF">2026-09-08T14:43:52Z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-969730851</vt:i4>
  </property>
  <property fmtid="{D5CDD505-2E9C-101B-9397-08002B2CF9AE}" pid="3" name="_NewReviewCycle">
    <vt:lpwstr/>
  </property>
  <property fmtid="{D5CDD505-2E9C-101B-9397-08002B2CF9AE}" pid="4" name="_EmailSubject">
    <vt:lpwstr>school nursing sub-logo</vt:lpwstr>
  </property>
  <property fmtid="{D5CDD505-2E9C-101B-9397-08002B2CF9AE}" pid="5" name="_AuthorEmail">
    <vt:lpwstr>Louise.Wilson@dpi.wi.gov</vt:lpwstr>
  </property>
  <property fmtid="{D5CDD505-2E9C-101B-9397-08002B2CF9AE}" pid="6" name="_AuthorEmailDisplayName">
    <vt:lpwstr>Wilson, Louise F.   DPI</vt:lpwstr>
  </property>
  <property fmtid="{D5CDD505-2E9C-101B-9397-08002B2CF9AE}" pid="7" name="_PreviousAdHocReviewCycleID">
    <vt:i4>-47106403</vt:i4>
  </property>
  <property fmtid="{D5CDD505-2E9C-101B-9397-08002B2CF9AE}" pid="8" name="ContentTypeId">
    <vt:lpwstr>0x0101002A0D5F934DA1BE49B3B3F9159900EAAC</vt:lpwstr>
  </property>
  <property fmtid="{D5CDD505-2E9C-101B-9397-08002B2CF9AE}" pid="9" name="MediaServiceImageTags">
    <vt:lpwstr/>
  </property>
</Properties>
</file>